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46" r:id="rId3"/>
    <p:sldId id="347" r:id="rId4"/>
    <p:sldId id="348" r:id="rId5"/>
    <p:sldId id="258" r:id="rId6"/>
    <p:sldId id="308" r:id="rId7"/>
    <p:sldId id="333" r:id="rId8"/>
    <p:sldId id="265" r:id="rId9"/>
    <p:sldId id="306" r:id="rId10"/>
    <p:sldId id="334" r:id="rId11"/>
    <p:sldId id="315" r:id="rId12"/>
    <p:sldId id="307" r:id="rId13"/>
    <p:sldId id="310" r:id="rId14"/>
    <p:sldId id="309" r:id="rId15"/>
    <p:sldId id="311" r:id="rId16"/>
    <p:sldId id="313" r:id="rId17"/>
    <p:sldId id="328" r:id="rId18"/>
    <p:sldId id="329" r:id="rId19"/>
    <p:sldId id="314" r:id="rId20"/>
    <p:sldId id="320" r:id="rId21"/>
    <p:sldId id="323" r:id="rId22"/>
    <p:sldId id="317" r:id="rId23"/>
    <p:sldId id="335" r:id="rId24"/>
    <p:sldId id="318" r:id="rId25"/>
    <p:sldId id="319" r:id="rId26"/>
    <p:sldId id="327" r:id="rId27"/>
    <p:sldId id="330" r:id="rId28"/>
    <p:sldId id="332" r:id="rId29"/>
    <p:sldId id="326" r:id="rId30"/>
    <p:sldId id="312" r:id="rId31"/>
    <p:sldId id="336" r:id="rId32"/>
    <p:sldId id="349" r:id="rId33"/>
    <p:sldId id="263" r:id="rId34"/>
    <p:sldId id="264" r:id="rId35"/>
  </p:sldIdLst>
  <p:sldSz cx="18288000" cy="10287000"/>
  <p:notesSz cx="10287000" cy="18288000"/>
  <p:embeddedFontLst>
    <p:embeddedFont>
      <p:font typeface="Aharoni" panose="02010803020104030203" pitchFamily="2" charset="-79"/>
      <p:bold r:id="rId37"/>
    </p:embeddedFont>
    <p:embeddedFont>
      <p:font typeface="Berlin Sans FB Demi" panose="020E0802020502020306" pitchFamily="34" charset="0"/>
      <p:bold r:id="rId38"/>
    </p:embeddedFont>
    <p:embeddedFont>
      <p:font typeface="Cascadia Mono" panose="020B0609020000020004" pitchFamily="49" charset="0"/>
      <p:regular r:id="rId39"/>
      <p:bold r:id="rId40"/>
      <p:italic r:id="rId41"/>
      <p:boldItalic r:id="rId42"/>
    </p:embeddedFont>
    <p:embeddedFont>
      <p:font typeface="Inter" panose="020B0604020202020204" charset="0"/>
      <p:regular r:id="rId43"/>
      <p:bold r:id="rId44"/>
      <p:italic r:id="rId45"/>
      <p:boldItalic r:id="rId46"/>
    </p:embeddedFont>
    <p:embeddedFont>
      <p:font typeface="Maven Pro Black" panose="020B0604020202020204" charset="0"/>
      <p:bold r:id="rId47"/>
    </p:embeddedFont>
    <p:embeddedFont>
      <p:font typeface="Maven Pro Medium" panose="020B0604020202020204" charset="0"/>
      <p:regular r:id="rId48"/>
    </p:embeddedFont>
    <p:embeddedFont>
      <p:font typeface="Maven Pro Regular" panose="020B0604020202020204" charset="0"/>
      <p:regular r:id="rId49"/>
      <p:bold r:id="rId50"/>
      <p: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BB7FC-6B53-A8EC-8B8D-E0D22530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58D7D-4756-0E37-D4C5-D274A825A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F30A0-E14A-3A3F-54C6-3DEB092C2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2EC77-7C77-868F-686E-5C462E7720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1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85F5-8AE6-8B60-AA60-8A991C65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9028B-61D3-09ED-2CE2-38904CE37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95707-88F9-564D-8291-BF156631B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FAEA1-6E23-F4E4-31B6-FE47FDAC6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1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9D90-AB48-F29B-0035-AC6916F29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1C69-1B29-7035-80C7-C7251D3FE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755A8B-018D-D849-7674-B19762D8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53539-79A5-AA3F-815F-F1B100F4C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02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D0FE3-C82D-AB2C-7739-8F68BFDC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75F64A-736E-81F0-EC22-ED1A78DE9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BF561-063F-2F30-BA55-A18CFD547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6FC19-7EF8-5AAC-7F79-576C065D8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4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9141-2EB2-6137-79AE-A4CA317DF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4CC00-302C-97C6-D5B9-05BCD4149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90AC5-B2AD-8C7F-000B-542E1FD59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544BD-5C33-9B97-98C0-9A93550FDF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7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BD8B-83D0-EAE7-D248-EC8C60B7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117C6-F1D8-F38B-C055-B15206186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48808-A3DC-80EE-BB44-BB28CB636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AD79-4E68-294C-D121-414F03F42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02B9-0180-C662-34A6-DD41CCBB1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D2E37-AB9E-A500-88B5-E9FEF808D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8DC103-F31E-B765-E29D-EF17F5D3E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FD178-BAED-2238-A408-3EE433BEF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37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36B84-3873-BA66-84B4-D947152E7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048D6-7A4F-2BC4-30FE-563FCF064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2B894-4DD5-4944-E531-634D9CEBC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AC215-7CE6-4128-FEC7-3697D7CA9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06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35273-C3CB-D582-D83F-BADF0CC8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6732C-F79D-54E4-E0BA-C7B8B6F41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B332D-6C63-5821-EA65-A54B353EB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89E88-9FBB-E297-C33E-AE02279BF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17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EC8E0-F34A-52B1-153D-A43C98CA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7A3B2-E787-589B-11D6-41AFBC5BF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B47DC-FB39-BE6C-5768-6F4C4A1B2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F89F4-B190-0ADA-DABA-7009A0E1C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77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C28D-3D87-F9E0-7380-BFE9B0D6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C431C-3A5D-44DE-3A92-FD196E41A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071955-80E8-FA31-1CB0-515B4393A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3B22-93A6-1A1E-2A78-6E6276D0C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52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D75A-7783-2E01-24F2-A9ED3C3C9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29F69-99CA-C450-E4C7-5EA1BC9EB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A592FE-5556-10DA-B2A2-B058196DE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22615-3D9F-58D7-4040-DD93425CAC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95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6BFB5-048F-D72B-9BE5-F7A707D2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93B91-1395-FF23-7361-4699E7B35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5807A-279E-2D3C-793B-1D8F16DF6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6405-98F7-CD1E-5227-97038C8DC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77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E40B6-7057-8442-8DFB-973B7B43E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1DB49-951E-ED52-21D9-DE7DB0BD4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B1087-E366-94A5-6122-5D8A73B8A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DC50A-FFE6-5FEF-2E48-F9B76036F7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06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CC81-8696-C8B8-04BA-2806579D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78AD5-F33F-1C81-FBBF-DFA8F06B8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74C36-7B3F-A90E-1523-AB9B5841B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E1EB-E15A-965C-0BBB-D879716572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1964-ABB2-B80A-B220-2D1B00F1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4828A-7414-E6DF-1E24-D6141E6E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CE1F1-2A7F-3D33-58D8-707FA5E6C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1C811-F6D3-9CE1-C876-0D6DE985E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61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FB7F0-2272-30AE-2615-722A7062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5E971-03CE-26B8-30C1-5369DBEAF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82992-121C-3652-EB71-3965F4587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C4880-D2F6-CCE8-CD39-2249A2F37A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28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E780E-1E2D-B8FF-5534-3BF81E304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4E999B-7ECC-17E2-8F65-FE3DDD28D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B117B-4023-5625-E3E4-B74BC4074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C028F-EC8C-3459-07D1-382D8E184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9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4B86-8460-6370-CCCD-5EC44CAE3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203B4-FC30-EC47-3388-18A320BA3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10F92-94FE-1AEC-1737-8FF3080B9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1DC04-2574-3F68-7530-43DD8F94F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43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DF837-C13A-66F5-1CF5-96798C8D6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4C808B-0FC3-D752-723B-C080722D0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45E69-EAED-F545-E5EF-2BE6A9381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5AFC-5860-203D-272D-0420337AF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3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B00B-14E1-E22F-A27B-797EE6B23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0C179-2560-2B11-7C26-DE081D522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2853E-C92D-CE93-E511-39EF6A6BA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6BF2E-6392-9663-AC7E-BD55BDD78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416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85F5-8AE6-8B60-AA60-8A991C65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9028B-61D3-09ED-2CE2-38904CE37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95707-88F9-564D-8291-BF156631B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FAEA1-6E23-F4E4-31B6-FE47FDAC6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114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F86C6-2557-6665-D803-04544A7C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C58D2-4BD1-CB89-6453-B7B6F9C91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E3703-FDEF-5A2B-5A2E-0EB1336E7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B0208-1892-5835-F9EE-7DB760F64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01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79BE-2939-5829-B41F-F7D27EC9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DCD14-5AF2-2F10-CBD6-C3A056DEC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9D322-C985-95AD-EE82-2078FE842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DA209-A5B9-51BC-4ECA-91921BC80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F02B7-276D-1D94-3359-8003B4E0E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EEA4AA-4510-EAAB-D3B2-F91A1CD4E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C60DE4-22E6-6DF3-AA43-B4FE6C24E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2A93D-93D9-E26A-DDF0-80E08CC22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60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A2E62-7D53-FB5E-09D1-8DF53737C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E6662-D545-3F06-E274-FFB47CD9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B02EC-95AF-D2AA-D0F4-DEB3418D3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23F3A-8662-2B47-C984-2AA18AD6D1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8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38816-2CD5-D70C-7505-4F5DBFF96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8446E-F2C9-2937-05A5-88BBAF990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ACCBD-4762-2D1B-61B3-F63A8CFC7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9A9B3-CD55-8E7A-02D4-0AA0E4CC5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cionizzola.medium.com/como-usar-rate-limit-em-sua-api-no-net-7-72051e4f893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renatogroffe.medium.com/net-7-minimal-apis-versionando-apis-rest-de-forma-descomplicada-f14cde4bf3a5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dotnettutorials.net/lesson/api-versioning-in-asp-net-core-minimal-api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hyperlink" Target="https://linktree.com/nizzol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nizzola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8.sv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9.png"/><Relationship Id="rId10" Type="http://schemas.openxmlformats.org/officeDocument/2006/relationships/hyperlink" Target="https://marcionizzola.medium.com/novidade-o-net-10-tem-valida%C3%A7%C3%A3o-nativa-em-minimal-api-s-365cdd245359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marcionizzola.medium.com/novidade-o-net-10-tem-valida%C3%A7%C3%A3o-nativa-em-minimal-api-s-365cdd245359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74.sv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9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learn.microsoft.com/pt-br/aspnet/core/fundamentals/apis?view=aspnetcore-9.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Ainda usa </a:t>
            </a:r>
            <a:r>
              <a:rPr lang="pt-BR" sz="66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controllers</a:t>
            </a: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, construa API´S somente usando </a:t>
            </a:r>
            <a:r>
              <a:rPr lang="pt-BR" sz="66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minimal</a:t>
            </a: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pt-BR" sz="66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Api´s</a:t>
            </a: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no .NET</a:t>
            </a:r>
            <a:endParaRPr lang="en-US" sz="6600" dirty="0">
              <a:solidFill>
                <a:srgbClr val="364459"/>
              </a:solidFill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com uniforme e capacete&#10;&#10;O conteúdo gerado por IA pode estar incorreto.">
            <a:extLst>
              <a:ext uri="{FF2B5EF4-FFF2-40B4-BE49-F238E27FC236}">
                <a16:creationId xmlns:a16="http://schemas.microsoft.com/office/drawing/2014/main" id="{62D0D6E9-330F-2DB8-CBE9-6CEF0F81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16" y="965199"/>
            <a:ext cx="12758167" cy="8356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A1BAE9-8479-A834-C9AE-400D88793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156" y="3456432"/>
            <a:ext cx="4681773" cy="58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CDE3F-0600-A7BF-CE8F-845F22EB8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C83CA56-98C0-A3ED-C6A2-A8C1439AC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15D39F7-DEF8-DE39-61E2-D33F0ABECA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6111C559-DE25-742D-FBBB-FCFB931C361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55BF7DF-1AE2-808B-0D35-FF101EF0D04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DEDD0F-1AAE-120F-4971-DA23087CE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91" y="580292"/>
            <a:ext cx="10029784" cy="8449409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0F494C22-A104-5EB8-60FA-1394503E4E2B}"/>
              </a:ext>
            </a:extLst>
          </p:cNvPr>
          <p:cNvSpPr txBox="1">
            <a:spLocks/>
          </p:cNvSpPr>
          <p:nvPr/>
        </p:nvSpPr>
        <p:spPr>
          <a:xfrm>
            <a:off x="557857" y="1997459"/>
            <a:ext cx="6672073" cy="149961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/>
              <a:t>Novo </a:t>
            </a:r>
            <a:r>
              <a:rPr lang="pt-BR" sz="5400" spc="-300" dirty="0" err="1"/>
              <a:t>template</a:t>
            </a:r>
            <a:r>
              <a:rPr lang="pt-BR" sz="5400" spc="-300" dirty="0"/>
              <a:t> com </a:t>
            </a:r>
            <a:r>
              <a:rPr lang="pt-BR" sz="5400" spc="-300" dirty="0" err="1"/>
              <a:t>Minimal</a:t>
            </a:r>
            <a:r>
              <a:rPr lang="pt-BR" sz="5400" spc="-300" dirty="0"/>
              <a:t> Api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3E92E0-BD63-AEE5-3943-89DC9C325D66}"/>
              </a:ext>
            </a:extLst>
          </p:cNvPr>
          <p:cNvSpPr txBox="1"/>
          <p:nvPr/>
        </p:nvSpPr>
        <p:spPr>
          <a:xfrm>
            <a:off x="557857" y="3801642"/>
            <a:ext cx="69669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destacar alguns detalhes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O resultado é o mesmo e vemos que já tem menos linhas de código.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A declaração do </a:t>
            </a:r>
            <a:r>
              <a:rPr lang="pt-BR" sz="2400" dirty="0" err="1"/>
              <a:t>endpoint</a:t>
            </a:r>
            <a:r>
              <a:rPr lang="pt-BR" sz="2400" dirty="0"/>
              <a:t> é feita com um simples comando “</a:t>
            </a:r>
            <a:r>
              <a:rPr lang="pt-BR" sz="2400" dirty="0" err="1"/>
              <a:t>app.MapGet</a:t>
            </a:r>
            <a:r>
              <a:rPr lang="pt-BR" sz="2400" dirty="0"/>
              <a:t>” não precisando de arquivo separado como era feito na </a:t>
            </a:r>
            <a:r>
              <a:rPr lang="pt-BR" sz="2400" dirty="0" err="1"/>
              <a:t>Controller</a:t>
            </a:r>
            <a:r>
              <a:rPr lang="pt-BR" sz="2400" dirty="0"/>
              <a:t> com uma série de itens obrigatórios.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Esta versão já contempla </a:t>
            </a:r>
            <a:r>
              <a:rPr lang="pt-BR" sz="2400" dirty="0" err="1"/>
              <a:t>Openapi</a:t>
            </a:r>
            <a:r>
              <a:rPr lang="pt-BR" sz="2400" dirty="0"/>
              <a:t> também.</a:t>
            </a:r>
          </a:p>
          <a:p>
            <a:endParaRPr lang="pt-BR" sz="2400" dirty="0"/>
          </a:p>
          <a:p>
            <a:r>
              <a:rPr lang="pt-BR" sz="2400" dirty="0"/>
              <a:t>Ponto negativo: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Para um </a:t>
            </a:r>
            <a:r>
              <a:rPr lang="pt-BR" sz="2400" dirty="0" err="1"/>
              <a:t>endpoint</a:t>
            </a:r>
            <a:r>
              <a:rPr lang="pt-BR" sz="2400" dirty="0"/>
              <a:t> só é tudo lindo, mas se tiver mais começa a ficar complexo.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Tem variáveis de negócio e classes no </a:t>
            </a:r>
            <a:r>
              <a:rPr lang="pt-BR" sz="2400" dirty="0" err="1"/>
              <a:t>program.cs</a:t>
            </a:r>
            <a:r>
              <a:rPr lang="pt-BR" sz="2400" dirty="0"/>
              <a:t> !</a:t>
            </a:r>
          </a:p>
          <a:p>
            <a:r>
              <a:rPr lang="pt-BR" sz="2400" i="1" dirty="0"/>
              <a:t>(a galera do clean </a:t>
            </a:r>
            <a:r>
              <a:rPr lang="pt-BR" sz="2400" i="1" dirty="0" err="1"/>
              <a:t>code</a:t>
            </a:r>
            <a:r>
              <a:rPr lang="pt-BR" sz="2400" i="1" dirty="0"/>
              <a:t> vai surtar...)</a:t>
            </a:r>
          </a:p>
        </p:txBody>
      </p:sp>
    </p:spTree>
    <p:extLst>
      <p:ext uri="{BB962C8B-B14F-4D97-AF65-F5344CB8AC3E}">
        <p14:creationId xmlns:p14="http://schemas.microsoft.com/office/powerpoint/2010/main" val="240536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0C193-07D2-2CBE-5F54-7AA31ACB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5E3FF22-47D5-133A-35FF-646EEA9F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F0AC9F7-1063-78DA-62F8-41F9484DE7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F954EE39-9E6E-4F44-F162-B942641024D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3298812-BA2A-60DE-AA4A-269018E252E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F76CFF38-246D-96C2-7A89-5EFFB0F2B280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Vantagens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sobre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controllers</a:t>
            </a:r>
            <a:endParaRPr lang="en-US" sz="8696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6D4392-0BEC-74FE-18E2-E32911198461}"/>
              </a:ext>
            </a:extLst>
          </p:cNvPr>
          <p:cNvSpPr txBox="1"/>
          <p:nvPr/>
        </p:nvSpPr>
        <p:spPr>
          <a:xfrm>
            <a:off x="762000" y="2855727"/>
            <a:ext cx="1576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Simplicidade: Menos código (lambdas vs. classes/</a:t>
            </a:r>
            <a:r>
              <a:rPr lang="pt-BR" sz="3600" dirty="0" err="1"/>
              <a:t>actions</a:t>
            </a:r>
            <a:r>
              <a:rPr lang="pt-BR" sz="3600" dirty="0"/>
              <a:t>).</a:t>
            </a:r>
          </a:p>
          <a:p>
            <a:r>
              <a:rPr lang="pt-BR" sz="3600" dirty="0"/>
              <a:t>Performance: Middleware automático otimizado, </a:t>
            </a:r>
            <a:r>
              <a:rPr lang="pt-BR" sz="3600" dirty="0" err="1"/>
              <a:t>binding</a:t>
            </a:r>
            <a:r>
              <a:rPr lang="pt-BR" sz="3600" dirty="0"/>
              <a:t> direto, menor consumo de memória (ex.: </a:t>
            </a:r>
            <a:r>
              <a:rPr lang="pt-BR" sz="3600" dirty="0" err="1"/>
              <a:t>streams</a:t>
            </a:r>
            <a:r>
              <a:rPr lang="pt-BR" sz="3600" dirty="0"/>
              <a:t> sem </a:t>
            </a:r>
            <a:r>
              <a:rPr lang="pt-BR" sz="3600" dirty="0" err="1"/>
              <a:t>buffering</a:t>
            </a:r>
            <a:r>
              <a:rPr lang="pt-BR" sz="3600" dirty="0"/>
              <a:t> em .NET 9/10).</a:t>
            </a:r>
          </a:p>
          <a:p>
            <a:r>
              <a:rPr lang="pt-BR" sz="3600" dirty="0"/>
              <a:t>Flexibilidade: Grupos de rotas, filtros </a:t>
            </a:r>
            <a:r>
              <a:rPr lang="pt-BR" sz="3600" dirty="0" err="1"/>
              <a:t>inline</a:t>
            </a:r>
            <a:r>
              <a:rPr lang="pt-BR" sz="3600" dirty="0"/>
              <a:t>, integração DI fácil.</a:t>
            </a:r>
          </a:p>
          <a:p>
            <a:r>
              <a:rPr lang="pt-BR" sz="3600" dirty="0"/>
              <a:t>Escalabilidade: Ideal para </a:t>
            </a:r>
            <a:r>
              <a:rPr lang="pt-BR" sz="3600" dirty="0" err="1"/>
              <a:t>microserviços</a:t>
            </a:r>
            <a:r>
              <a:rPr lang="pt-BR" sz="3600" dirty="0"/>
              <a:t>/</a:t>
            </a:r>
            <a:r>
              <a:rPr lang="pt-BR" sz="3600" dirty="0" err="1"/>
              <a:t>serverless</a:t>
            </a:r>
            <a:r>
              <a:rPr lang="pt-BR" sz="3600" dirty="0"/>
              <a:t>; Validações DI no build (.NET 9/10) previnem erros.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01544C-43FD-1415-E7FD-DCDB6E1A9760}"/>
              </a:ext>
            </a:extLst>
          </p:cNvPr>
          <p:cNvSpPr txBox="1"/>
          <p:nvPr/>
        </p:nvSpPr>
        <p:spPr>
          <a:xfrm>
            <a:off x="868017" y="6920844"/>
            <a:ext cx="15765076" cy="116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.Net</a:t>
            </a:r>
            <a:r>
              <a:rPr lang="en-US" sz="3600" dirty="0"/>
              <a:t> 9 </a:t>
            </a:r>
            <a:r>
              <a:rPr lang="en-US" sz="3600" dirty="0" err="1"/>
              <a:t>podem</a:t>
            </a:r>
            <a:r>
              <a:rPr lang="en-US" sz="3600" dirty="0"/>
              <a:t> </a:t>
            </a:r>
            <a:r>
              <a:rPr lang="en-US" sz="3600" dirty="0" err="1"/>
              <a:t>processar</a:t>
            </a:r>
            <a:r>
              <a:rPr lang="en-US" sz="3600" dirty="0"/>
              <a:t> 15% </a:t>
            </a:r>
            <a:r>
              <a:rPr lang="en-US" sz="3600" dirty="0" err="1"/>
              <a:t>mais</a:t>
            </a:r>
            <a:r>
              <a:rPr lang="en-US" sz="3600" dirty="0"/>
              <a:t> </a:t>
            </a:r>
            <a:r>
              <a:rPr lang="en-US" sz="3600" dirty="0" err="1"/>
              <a:t>requisições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</a:t>
            </a:r>
            <a:r>
              <a:rPr lang="en-US" sz="3600" dirty="0" err="1"/>
              <a:t>segundo</a:t>
            </a:r>
            <a:r>
              <a:rPr lang="en-US" sz="3600" dirty="0"/>
              <a:t> do que no .NET 8.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consomem</a:t>
            </a:r>
            <a:r>
              <a:rPr lang="en-US" sz="3600" dirty="0"/>
              <a:t> 93% </a:t>
            </a:r>
            <a:r>
              <a:rPr lang="en-US" sz="3600" dirty="0" err="1"/>
              <a:t>menos</a:t>
            </a:r>
            <a:r>
              <a:rPr lang="en-US" sz="3600" dirty="0"/>
              <a:t> </a:t>
            </a:r>
            <a:r>
              <a:rPr lang="en-US" sz="3600" dirty="0" err="1"/>
              <a:t>memória</a:t>
            </a:r>
            <a:r>
              <a:rPr lang="en-US" sz="3600" dirty="0"/>
              <a:t> </a:t>
            </a:r>
            <a:r>
              <a:rPr lang="en-US" sz="3600" dirty="0" err="1"/>
              <a:t>em</a:t>
            </a:r>
            <a:r>
              <a:rPr lang="en-US" sz="3600" dirty="0"/>
              <a:t> </a:t>
            </a:r>
            <a:r>
              <a:rPr lang="en-US" sz="3600" dirty="0" err="1"/>
              <a:t>comparação</a:t>
            </a:r>
            <a:r>
              <a:rPr lang="en-US" sz="3600" dirty="0"/>
              <a:t> com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versão</a:t>
            </a:r>
            <a:r>
              <a:rPr lang="en-US" sz="3600" dirty="0"/>
              <a:t> anterior.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17E364-14B1-979F-B6EC-3FB31BD6D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8148637"/>
            <a:ext cx="134683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6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559B9-62CE-DAC3-456A-6F8CCAEC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CFD78A6-9473-D1DB-349E-CE0483AC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5C06D8F-39E2-407C-A635-E8F3B27F02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FD6F33F-CB7C-C4F3-10D8-C488E4A33AE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25656D6-C37F-131C-637C-F3A4D945542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8B239C-9269-37B2-C936-C79041206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463" y="7168068"/>
            <a:ext cx="8987139" cy="25083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CD72C7-AE29-C14D-6C35-FC5DE40C3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63" y="2036588"/>
            <a:ext cx="12948244" cy="47350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A640C4-9166-CE7D-C09A-C74EDB78FFE4}"/>
              </a:ext>
            </a:extLst>
          </p:cNvPr>
          <p:cNvSpPr txBox="1">
            <a:spLocks/>
          </p:cNvSpPr>
          <p:nvPr/>
        </p:nvSpPr>
        <p:spPr>
          <a:xfrm>
            <a:off x="1471421" y="1288485"/>
            <a:ext cx="11734625" cy="6194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Que </a:t>
            </a:r>
            <a:r>
              <a:rPr lang="en-US" sz="3000" dirty="0" err="1"/>
              <a:t>tipos</a:t>
            </a:r>
            <a:r>
              <a:rPr lang="en-US" sz="3000" dirty="0"/>
              <a:t> de </a:t>
            </a:r>
            <a:r>
              <a:rPr lang="en-US" sz="3000" dirty="0" err="1"/>
              <a:t>retorno</a:t>
            </a:r>
            <a:r>
              <a:rPr lang="en-US" sz="3000" dirty="0"/>
              <a:t> </a:t>
            </a:r>
            <a:r>
              <a:rPr lang="en-US" sz="3000" dirty="0" err="1"/>
              <a:t>uma</a:t>
            </a:r>
            <a:r>
              <a:rPr lang="en-US" sz="3000" dirty="0"/>
              <a:t> minimal Api </a:t>
            </a:r>
            <a:r>
              <a:rPr lang="en-US" sz="3000" dirty="0" err="1"/>
              <a:t>pode</a:t>
            </a:r>
            <a:r>
              <a:rPr lang="en-US" sz="3000" dirty="0"/>
              <a:t> </a:t>
            </a:r>
            <a:r>
              <a:rPr lang="en-US" sz="3000" dirty="0" err="1"/>
              <a:t>realizar</a:t>
            </a:r>
            <a:r>
              <a:rPr lang="en-US" sz="3000" dirty="0"/>
              <a:t>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4DD33E-4E1E-CC94-D945-E85EE5AF32E6}"/>
              </a:ext>
            </a:extLst>
          </p:cNvPr>
          <p:cNvSpPr txBox="1">
            <a:spLocks/>
          </p:cNvSpPr>
          <p:nvPr/>
        </p:nvSpPr>
        <p:spPr>
          <a:xfrm>
            <a:off x="10770306" y="7518892"/>
            <a:ext cx="3419856" cy="1463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/>
              <a:t>Também</a:t>
            </a:r>
            <a:r>
              <a:rPr lang="en-US" sz="3000" dirty="0"/>
              <a:t> é </a:t>
            </a:r>
            <a:r>
              <a:rPr lang="en-US" sz="3000" dirty="0" err="1"/>
              <a:t>possível</a:t>
            </a:r>
            <a:r>
              <a:rPr lang="en-US" sz="3000" dirty="0"/>
              <a:t> </a:t>
            </a:r>
            <a:r>
              <a:rPr lang="en-US" sz="3000" dirty="0" err="1"/>
              <a:t>retornar</a:t>
            </a:r>
            <a:r>
              <a:rPr lang="en-US" sz="3000" dirty="0"/>
              <a:t> Streams e Files !</a:t>
            </a:r>
          </a:p>
        </p:txBody>
      </p:sp>
    </p:spTree>
    <p:extLst>
      <p:ext uri="{BB962C8B-B14F-4D97-AF65-F5344CB8AC3E}">
        <p14:creationId xmlns:p14="http://schemas.microsoft.com/office/powerpoint/2010/main" val="1511409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948FF-FD6B-570D-980B-7B332C5CF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801BC3E-F6C9-0C85-ABFC-48494A933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68D5385-41F1-33D0-A305-02CE96B184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8DEA232D-ABD8-8437-241D-68DC4BF512D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AF2B2D8-992B-B4FA-214F-0AAF962CCD6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BDACC4-A207-AF23-0CD4-990E23CF1725}"/>
              </a:ext>
            </a:extLst>
          </p:cNvPr>
          <p:cNvSpPr txBox="1">
            <a:spLocks/>
          </p:cNvSpPr>
          <p:nvPr/>
        </p:nvSpPr>
        <p:spPr>
          <a:xfrm>
            <a:off x="1471422" y="2176505"/>
            <a:ext cx="3419856" cy="1463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/>
              <a:t>Dá</a:t>
            </a:r>
            <a:r>
              <a:rPr lang="en-US" sz="3000" dirty="0"/>
              <a:t> para </a:t>
            </a:r>
            <a:r>
              <a:rPr lang="en-US" sz="3000" dirty="0" err="1"/>
              <a:t>fazer</a:t>
            </a:r>
            <a:r>
              <a:rPr lang="en-US" sz="3000" dirty="0"/>
              <a:t> Minimal Apis </a:t>
            </a:r>
            <a:r>
              <a:rPr lang="en-US" sz="3000" dirty="0" err="1"/>
              <a:t>bem</a:t>
            </a:r>
            <a:r>
              <a:rPr lang="en-US" sz="3000" dirty="0"/>
              <a:t> </a:t>
            </a:r>
            <a:r>
              <a:rPr lang="en-US" sz="3000" dirty="0" err="1"/>
              <a:t>elaboradas</a:t>
            </a:r>
            <a:r>
              <a:rPr lang="en-US" sz="3000" dirty="0"/>
              <a:t>?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A35788B-FAEB-3A50-A784-D36DA164756C}"/>
              </a:ext>
            </a:extLst>
          </p:cNvPr>
          <p:cNvSpPr txBox="1">
            <a:spLocks/>
          </p:cNvSpPr>
          <p:nvPr/>
        </p:nvSpPr>
        <p:spPr>
          <a:xfrm>
            <a:off x="6118366" y="2019300"/>
            <a:ext cx="11008946" cy="1862182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900" dirty="0" err="1"/>
              <a:t>Usando</a:t>
            </a:r>
            <a:r>
              <a:rPr lang="en-US" sz="5900" dirty="0"/>
              <a:t> </a:t>
            </a:r>
            <a:r>
              <a:rPr lang="en-US" sz="5900" dirty="0" err="1"/>
              <a:t>Grupos</a:t>
            </a:r>
            <a:endParaRPr lang="en-US" sz="5900" dirty="0"/>
          </a:p>
          <a:p>
            <a:r>
              <a:rPr lang="en-US" sz="5900" dirty="0" err="1"/>
              <a:t>Definindo</a:t>
            </a:r>
            <a:r>
              <a:rPr lang="en-US" sz="5900" dirty="0"/>
              <a:t> </a:t>
            </a:r>
            <a:r>
              <a:rPr lang="en-US" sz="5900" dirty="0" err="1"/>
              <a:t>os</a:t>
            </a:r>
            <a:r>
              <a:rPr lang="en-US" sz="5900" dirty="0"/>
              <a:t> </a:t>
            </a:r>
            <a:r>
              <a:rPr lang="en-US" sz="5900" dirty="0" err="1"/>
              <a:t>retornos</a:t>
            </a:r>
            <a:r>
              <a:rPr lang="en-US" sz="5900" dirty="0"/>
              <a:t> </a:t>
            </a:r>
            <a:r>
              <a:rPr lang="en-US" sz="5900" dirty="0" err="1"/>
              <a:t>possíveis</a:t>
            </a:r>
            <a:endParaRPr lang="en-US" sz="5900" dirty="0"/>
          </a:p>
          <a:p>
            <a:r>
              <a:rPr lang="en-US" sz="5900" dirty="0" err="1"/>
              <a:t>Utilizando</a:t>
            </a:r>
            <a:r>
              <a:rPr lang="en-US" sz="5900" dirty="0"/>
              <a:t> </a:t>
            </a:r>
            <a:r>
              <a:rPr lang="en-US" sz="5900" dirty="0" err="1"/>
              <a:t>parâmetros</a:t>
            </a:r>
            <a:r>
              <a:rPr lang="en-US" sz="5900" dirty="0"/>
              <a:t> de </a:t>
            </a:r>
            <a:r>
              <a:rPr lang="en-US" sz="5900" dirty="0" err="1"/>
              <a:t>injeção</a:t>
            </a:r>
            <a:r>
              <a:rPr lang="en-US" sz="5900" dirty="0"/>
              <a:t> de </a:t>
            </a:r>
            <a:r>
              <a:rPr lang="en-US" sz="5900" dirty="0" err="1"/>
              <a:t>dependência</a:t>
            </a:r>
            <a:endParaRPr lang="en-US" sz="5900" dirty="0"/>
          </a:p>
          <a:p>
            <a:r>
              <a:rPr lang="en-US" sz="5900" dirty="0" err="1"/>
              <a:t>Retornando</a:t>
            </a:r>
            <a:r>
              <a:rPr lang="en-US" sz="5900" dirty="0"/>
              <a:t> Results</a:t>
            </a:r>
          </a:p>
          <a:p>
            <a:endParaRPr lang="en-US" sz="2800" dirty="0"/>
          </a:p>
        </p:txBody>
      </p:sp>
      <p:pic>
        <p:nvPicPr>
          <p:cNvPr id="6" name="Content Placeholder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5CD8E65-8826-6DDB-1519-6A16C0217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88" y="3698703"/>
            <a:ext cx="16881023" cy="5486332"/>
          </a:xfrm>
          <a:prstGeom prst="rect">
            <a:avLst/>
          </a:prstGeom>
        </p:spPr>
      </p:pic>
      <p:sp>
        <p:nvSpPr>
          <p:cNvPr id="7" name="Pessoas em Primeiro Lugar">
            <a:extLst>
              <a:ext uri="{FF2B5EF4-FFF2-40B4-BE49-F238E27FC236}">
                <a16:creationId xmlns:a16="http://schemas.microsoft.com/office/drawing/2014/main" id="{86359766-5397-7871-CDE4-87559100DE96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Mas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vai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ficar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uma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bagunça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no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program.cs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?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5461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A02B6-60CD-4407-FED6-AC3105EEA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D86783DD-8952-6DB7-D091-32DD8674C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A2C5376-4EA0-FDE5-A2B1-0D68644B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0CC598CD-9EDF-60EB-7A52-AF7D5EE3F1C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C9E04BD-7EB9-E13E-B2B3-970DF041838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A8ED9957-456C-198C-6C52-41EACE524797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Mas e se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minha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api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tiver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muitos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endpoints?</a:t>
            </a:r>
            <a:endParaRPr lang="en-US" sz="4400" dirty="0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8E47DC3D-BA2A-C063-0CC8-E34E459A217E}"/>
              </a:ext>
            </a:extLst>
          </p:cNvPr>
          <p:cNvSpPr txBox="1">
            <a:spLocks/>
          </p:cNvSpPr>
          <p:nvPr/>
        </p:nvSpPr>
        <p:spPr>
          <a:xfrm>
            <a:off x="1118422" y="2203938"/>
            <a:ext cx="9720072" cy="149961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/>
              <a:t>Organização com </a:t>
            </a:r>
            <a:r>
              <a:rPr lang="pt-BR" sz="5400" spc="-300" dirty="0" err="1"/>
              <a:t>Scaffolding</a:t>
            </a:r>
            <a:r>
              <a:rPr lang="pt-BR" sz="5400" spc="-300" dirty="0"/>
              <a:t> ou manual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601980-179C-E3B6-36B7-DF067BF95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57" y="3420490"/>
            <a:ext cx="7962481" cy="54502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958A107-AF63-F3B2-0D6F-697ADE758DA5}"/>
              </a:ext>
            </a:extLst>
          </p:cNvPr>
          <p:cNvSpPr txBox="1"/>
          <p:nvPr/>
        </p:nvSpPr>
        <p:spPr>
          <a:xfrm>
            <a:off x="868016" y="3420490"/>
            <a:ext cx="736442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Para melhor organização podemos criar uma classe com os </a:t>
            </a:r>
            <a:r>
              <a:rPr lang="pt-BR" sz="2800" dirty="0" err="1"/>
              <a:t>endpoints</a:t>
            </a:r>
            <a:r>
              <a:rPr lang="pt-BR" sz="2800" dirty="0"/>
              <a:t> separados.</a:t>
            </a:r>
          </a:p>
          <a:p>
            <a:r>
              <a:rPr lang="pt-BR" sz="2800" dirty="0"/>
              <a:t>Podemos fazer de três formas:</a:t>
            </a:r>
          </a:p>
          <a:p>
            <a:pPr marL="285750" indent="-285750">
              <a:buFontTx/>
              <a:buChar char="-"/>
            </a:pPr>
            <a:r>
              <a:rPr lang="pt-BR" sz="2800" dirty="0"/>
              <a:t>através do famoso “</a:t>
            </a:r>
            <a:r>
              <a:rPr lang="pt-BR" sz="2800" dirty="0" err="1"/>
              <a:t>Scaffolding</a:t>
            </a:r>
            <a:r>
              <a:rPr lang="pt-BR" sz="2800" dirty="0"/>
              <a:t>” que pode criar uma classe e já montar todos os métodos “</a:t>
            </a:r>
            <a:r>
              <a:rPr lang="pt-BR" sz="2800" dirty="0" err="1"/>
              <a:t>Crud</a:t>
            </a:r>
            <a:r>
              <a:rPr lang="pt-BR" sz="2800" dirty="0"/>
              <a:t>” conectando também ao Entity Framework.</a:t>
            </a:r>
          </a:p>
          <a:p>
            <a:pPr marL="285750" indent="-285750">
              <a:buFontTx/>
              <a:buChar char="-"/>
            </a:pPr>
            <a:r>
              <a:rPr lang="pt-BR" sz="2800" dirty="0"/>
              <a:t>Através do “</a:t>
            </a:r>
            <a:r>
              <a:rPr lang="pt-BR" sz="2800" dirty="0" err="1"/>
              <a:t>Scaffolding</a:t>
            </a:r>
            <a:r>
              <a:rPr lang="pt-BR" sz="2800" dirty="0"/>
              <a:t>” mas apenas criando os </a:t>
            </a:r>
            <a:r>
              <a:rPr lang="pt-BR" sz="2800" dirty="0" err="1"/>
              <a:t>endpoints</a:t>
            </a:r>
            <a:r>
              <a:rPr lang="pt-BR" sz="2800" dirty="0"/>
              <a:t> para os principais verbos sem conexão com o Entity Framework.</a:t>
            </a:r>
          </a:p>
          <a:p>
            <a:pPr marL="285750" indent="-285750">
              <a:buFontTx/>
              <a:buChar char="-"/>
            </a:pPr>
            <a:r>
              <a:rPr lang="pt-BR" sz="2800" dirty="0"/>
              <a:t>Manualmente criando uma classe com </a:t>
            </a:r>
            <a:r>
              <a:rPr lang="pt-BR" sz="2800" dirty="0" err="1"/>
              <a:t>extension</a:t>
            </a:r>
            <a:r>
              <a:rPr lang="pt-BR" sz="2800" dirty="0"/>
              <a:t> </a:t>
            </a:r>
            <a:r>
              <a:rPr lang="pt-BR" sz="2800" dirty="0" err="1"/>
              <a:t>methods</a:t>
            </a:r>
            <a:r>
              <a:rPr lang="pt-BR" sz="2800" dirty="0"/>
              <a:t> e implementando apenas os </a:t>
            </a:r>
            <a:r>
              <a:rPr lang="pt-BR" sz="2800" dirty="0" err="1"/>
              <a:t>Endpoints</a:t>
            </a:r>
            <a:r>
              <a:rPr lang="pt-BR" sz="2800" dirty="0"/>
              <a:t> que precisar.</a:t>
            </a:r>
          </a:p>
        </p:txBody>
      </p:sp>
    </p:spTree>
    <p:extLst>
      <p:ext uri="{BB962C8B-B14F-4D97-AF65-F5344CB8AC3E}">
        <p14:creationId xmlns:p14="http://schemas.microsoft.com/office/powerpoint/2010/main" val="667799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B6FCB4-EFA3-D576-6B97-5A326058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28AF047-49EF-9106-F1FA-7691C266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A95BDB3-85C0-0CF3-1587-AA61BF53F2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F362492-007D-840F-8E97-740264E70CB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D9118077-B5CF-F09A-5149-7AB5983DBC4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FA7154-499F-5D78-050C-14A22372545C}"/>
              </a:ext>
            </a:extLst>
          </p:cNvPr>
          <p:cNvSpPr txBox="1"/>
          <p:nvPr/>
        </p:nvSpPr>
        <p:spPr>
          <a:xfrm>
            <a:off x="1061870" y="2084832"/>
            <a:ext cx="6050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Então teremos um </a:t>
            </a:r>
            <a:r>
              <a:rPr lang="pt-BR" sz="2400" dirty="0" err="1"/>
              <a:t>program.cs</a:t>
            </a:r>
            <a:r>
              <a:rPr lang="pt-BR" sz="2400" dirty="0"/>
              <a:t> muito mais limpo, concentrando os </a:t>
            </a:r>
            <a:r>
              <a:rPr lang="pt-BR" sz="2400" dirty="0" err="1"/>
              <a:t>endpoints</a:t>
            </a:r>
            <a:r>
              <a:rPr lang="pt-BR" sz="2400" dirty="0"/>
              <a:t> numa classe específica.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638E47-A9AF-2D01-0FB9-2E55ED80B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249" y="3890735"/>
            <a:ext cx="6050955" cy="53136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773609-1EF7-6BB2-DAC2-86DAEFC8E356}"/>
              </a:ext>
            </a:extLst>
          </p:cNvPr>
          <p:cNvSpPr txBox="1"/>
          <p:nvPr/>
        </p:nvSpPr>
        <p:spPr>
          <a:xfrm>
            <a:off x="8044257" y="1172890"/>
            <a:ext cx="915097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Vemos que é criada uma classe estática</a:t>
            </a:r>
          </a:p>
          <a:p>
            <a:r>
              <a:rPr lang="pt-BR" sz="2400" dirty="0"/>
              <a:t>Com algumas particularidades: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Ela tem um método que é uma extensão de “</a:t>
            </a:r>
            <a:r>
              <a:rPr lang="pt-BR" sz="2400" dirty="0" err="1"/>
              <a:t>IEndpointRouteBuilder</a:t>
            </a:r>
            <a:r>
              <a:rPr lang="pt-BR" sz="2400" dirty="0"/>
              <a:t>”.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Ela cria um grupo, que será utilizado para declaração dos </a:t>
            </a:r>
            <a:r>
              <a:rPr lang="pt-BR" sz="2400" dirty="0" err="1"/>
              <a:t>endpoints</a:t>
            </a:r>
            <a:r>
              <a:rPr lang="pt-BR" sz="2400" dirty="0"/>
              <a:t>, desta forma eles serão agrupados de acordo com a rota.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Será inserido no </a:t>
            </a:r>
            <a:r>
              <a:rPr lang="pt-BR" sz="2400" dirty="0" err="1"/>
              <a:t>program.cs</a:t>
            </a:r>
            <a:r>
              <a:rPr lang="pt-BR" sz="2400" dirty="0"/>
              <a:t> um comando para inicialização dos </a:t>
            </a:r>
            <a:r>
              <a:rPr lang="pt-BR" sz="2400" dirty="0" err="1"/>
              <a:t>endpoints</a:t>
            </a:r>
            <a:r>
              <a:rPr lang="pt-BR" sz="2400" dirty="0"/>
              <a:t>.</a:t>
            </a:r>
          </a:p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BBF1032-EE8D-90E4-BB6D-91F35D7A3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636" y="3890735"/>
            <a:ext cx="9619364" cy="51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5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74B59-772A-1444-3263-C1430B47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EC45565-971D-128C-F448-72BDF0FFC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4B42D91-1725-37D8-5374-8B99845D3D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808BCAE-3B6E-8C75-4B80-75ED54D1048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06E8917-5034-A939-FA7F-D67256BC092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CE8016D-6F65-1AAC-577B-4F3D19457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2265654"/>
            <a:ext cx="14151850" cy="7003352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5FB0248D-45D0-0B9C-F004-24E9C1175AF2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é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injeção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dependência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5806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B7706-9135-98BA-E81B-9262BC4B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F803834-DEF3-935A-A764-B72881C07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DF3F6E8-85A4-8ACF-9335-8E3FBFCC85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19FBB69B-D823-6F57-9063-27E598BFB06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8D96163-99C7-B2FE-57C3-8712BECF334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78DFC5-46E4-A7EE-6B55-B8B964F80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381960"/>
            <a:ext cx="9265993" cy="552308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C3612A0-7551-75DD-CF73-6983F23FB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8239019"/>
            <a:ext cx="10544908" cy="1657561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9E73392C-F606-651F-2EB3-849CD3F377FC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é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injeção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dependência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1481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6C439-F6BE-7EC6-66EC-58D48353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9B004F2-3418-63F0-09BA-68DB0BCF3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84BE4CD-DDBD-4236-2FC8-29AC344E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5034C24-1ECD-8231-353A-C45CDB7D16F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DE28A80-ED33-6D65-B2F7-F750232E66D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B4C8FB-7B83-49EE-A9EA-66416D817C4A}"/>
              </a:ext>
            </a:extLst>
          </p:cNvPr>
          <p:cNvSpPr txBox="1"/>
          <p:nvPr/>
        </p:nvSpPr>
        <p:spPr>
          <a:xfrm>
            <a:off x="762000" y="3045264"/>
            <a:ext cx="46716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Se precisar de alguma configuração dentro do </a:t>
            </a:r>
            <a:r>
              <a:rPr lang="pt-BR" sz="3200" dirty="0" err="1"/>
              <a:t>endpoint</a:t>
            </a:r>
            <a:r>
              <a:rPr lang="pt-BR" sz="3200" dirty="0"/>
              <a:t>, é só usar a configuração inserindo via injeção de dependência. </a:t>
            </a:r>
          </a:p>
          <a:p>
            <a:endParaRPr lang="pt-BR" sz="3200" dirty="0"/>
          </a:p>
          <a:p>
            <a:r>
              <a:rPr lang="pt-BR" sz="3200" dirty="0"/>
              <a:t>Particularmente, eu prefiro instanciar com apenas uma classe de serviço e só lá utilizar.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E8D05FE-79A8-C76C-713A-1DD412E0B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821" y="3045264"/>
            <a:ext cx="11510429" cy="5448803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5528485C-A4EF-399E-5E7E-F0C1FC5471E9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Uso de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Configurações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6064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DC327D4D-1741-0727-60BD-BCCF85C43547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01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6818" b="23502"/>
          <a:stretch>
            <a:fillRect/>
          </a:stretch>
        </p:blipFill>
        <p:spPr>
          <a:xfrm>
            <a:off x="2849112" y="5281921"/>
            <a:ext cx="4122664" cy="1024065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126" y="7195616"/>
            <a:ext cx="3524857" cy="998002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05" t="4661" r="6812" b="16488"/>
          <a:stretch>
            <a:fillRect/>
          </a:stretch>
        </p:blipFill>
        <p:spPr>
          <a:xfrm>
            <a:off x="13333228" y="7107561"/>
            <a:ext cx="3524857" cy="1174112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1237" y="7307625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8039" y="3117062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9452" y="4849353"/>
            <a:ext cx="3030415" cy="1889201"/>
          </a:xfrm>
          <a:prstGeom prst="rect">
            <a:avLst/>
          </a:prstGeom>
        </p:spPr>
      </p:pic>
      <p:pic>
        <p:nvPicPr>
          <p:cNvPr id="6" name="Imagem 5" descr="Uma imagem contendo placa, monitor, frente, escuro&#10;&#10;O conteúdo gerado por IA pode estar incorreto.">
            <a:extLst>
              <a:ext uri="{FF2B5EF4-FFF2-40B4-BE49-F238E27FC236}">
                <a16:creationId xmlns:a16="http://schemas.microsoft.com/office/drawing/2014/main" id="{B1ADD207-19AE-AF39-7B86-B3E963528B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293" y="3433169"/>
            <a:ext cx="3650675" cy="531007"/>
          </a:xfrm>
          <a:prstGeom prst="rect">
            <a:avLst/>
          </a:prstGeom>
        </p:spPr>
      </p:pic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4F5785C9-BB72-E8C2-E8E5-EE7CB6BCD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8394" y="2811037"/>
            <a:ext cx="2501517" cy="1775270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963FA525-A892-429B-F114-F9B06954FA2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6746" t="33641" r="26284" b="37528"/>
          <a:stretch>
            <a:fillRect/>
          </a:stretch>
        </p:blipFill>
        <p:spPr>
          <a:xfrm>
            <a:off x="12864983" y="3299469"/>
            <a:ext cx="3650676" cy="798407"/>
          </a:xfrm>
          <a:prstGeom prst="rect">
            <a:avLst/>
          </a:prstGeom>
        </p:spPr>
      </p:pic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73E10F02-FC39-A9E1-F1BA-FE96EF11D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3331" y="5049436"/>
            <a:ext cx="4374566" cy="1489035"/>
          </a:xfrm>
          <a:prstGeom prst="rect">
            <a:avLst/>
          </a:prstGeom>
        </p:spPr>
      </p:pic>
      <p:pic>
        <p:nvPicPr>
          <p:cNvPr id="23" name="Imagem 22" descr="Uma imagem contendo desenho&#10;&#10;O conteúdo gerado por IA pode estar incorreto.">
            <a:extLst>
              <a:ext uri="{FF2B5EF4-FFF2-40B4-BE49-F238E27FC236}">
                <a16:creationId xmlns:a16="http://schemas.microsoft.com/office/drawing/2014/main" id="{C4D0BEDB-81FA-3E97-2A2B-71C300C924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577" y="7268182"/>
            <a:ext cx="3030415" cy="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3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FD707-7C3F-239F-F982-7AD78B566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2A63BA0-1D14-B133-D078-BCED7EE0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33FB7E4-7229-79A6-AA58-42414AC9C7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37323E2-20C5-B972-C27D-4F9213DAD95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BB5B59D-DAEB-9325-086D-E71A936AAFE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3134A7-11C5-D48E-FE76-5666C8C2856F}"/>
              </a:ext>
            </a:extLst>
          </p:cNvPr>
          <p:cNvSpPr txBox="1"/>
          <p:nvPr/>
        </p:nvSpPr>
        <p:spPr>
          <a:xfrm>
            <a:off x="761999" y="2223897"/>
            <a:ext cx="16200783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No .NET 7 foi implementado o recurso de output cache, que permite de forma muito simples realizar a disponibilização de cache na saída da aplicação, garantindo maior performance e menor utilização de recursos para dados previamente processados.</a:t>
            </a:r>
          </a:p>
          <a:p>
            <a:endParaRPr lang="pt-BR" sz="3200" dirty="0"/>
          </a:p>
          <a:p>
            <a:r>
              <a:rPr lang="pt-BR" sz="3200" dirty="0"/>
              <a:t>Para implementá-lo basta colocar dois comandos na inicialização da sua aplicação:</a:t>
            </a:r>
          </a:p>
          <a:p>
            <a:endParaRPr lang="pt-BR" dirty="0"/>
          </a:p>
          <a:p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builder.Services.AddOutputCache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options.DefaultExpirationTimeSpan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TimeSpan.FromSeconds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(10);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pt-BR" dirty="0"/>
          </a:p>
          <a:p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app.UseOutputCache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pt-BR" dirty="0"/>
          </a:p>
          <a:p>
            <a:r>
              <a:rPr lang="pt-BR" dirty="0"/>
              <a:t>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2800" dirty="0"/>
              <a:t>No exemplo acima foi definido um tempo de 10 segundos de duração para o cache, mas você pode </a:t>
            </a:r>
            <a:r>
              <a:rPr lang="pt-BR" sz="2800" dirty="0" err="1"/>
              <a:t>definí-lo</a:t>
            </a:r>
            <a:r>
              <a:rPr lang="pt-BR" sz="2800" dirty="0"/>
              <a:t> como quiser.</a:t>
            </a:r>
          </a:p>
          <a:p>
            <a:r>
              <a:rPr lang="pt-BR" sz="2800" dirty="0"/>
              <a:t>Além disso, esta implementação precisa que seja feita uma parametrização direta no seu </a:t>
            </a:r>
            <a:r>
              <a:rPr lang="pt-BR" sz="2800" dirty="0" err="1"/>
              <a:t>endpoint</a:t>
            </a:r>
            <a:r>
              <a:rPr lang="pt-BR" sz="2800" dirty="0"/>
              <a:t> ou rota.</a:t>
            </a:r>
          </a:p>
          <a:p>
            <a:endParaRPr lang="pt-BR" dirty="0"/>
          </a:p>
        </p:txBody>
      </p:sp>
      <p:sp>
        <p:nvSpPr>
          <p:cNvPr id="6" name="Pessoas em Primeiro Lugar">
            <a:extLst>
              <a:ext uri="{FF2B5EF4-FFF2-40B4-BE49-F238E27FC236}">
                <a16:creationId xmlns:a16="http://schemas.microsoft.com/office/drawing/2014/main" id="{356CDAAE-AAD2-5550-2902-AD0338D92DBD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Output cache</a:t>
            </a:r>
            <a:endParaRPr lang="en-US" sz="4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20C838-09CC-C9B3-D54C-E9293778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8" y="4829151"/>
            <a:ext cx="9480640" cy="24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5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7969A-58FA-0F2B-672C-FF5D4AF74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22E45CC-A020-0AFF-2BB7-BBA1ED42B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2B08F68-E285-B891-79B7-23F92BBD6E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3B46F6C-EFF3-29B4-F167-A81A0799046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9E77F1B-CA43-54F0-A34D-AB5123CDA5D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BA8250-CA79-C828-12DD-F851D445ED98}"/>
              </a:ext>
            </a:extLst>
          </p:cNvPr>
          <p:cNvSpPr txBox="1"/>
          <p:nvPr/>
        </p:nvSpPr>
        <p:spPr>
          <a:xfrm>
            <a:off x="868017" y="2015572"/>
            <a:ext cx="16472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Podemos estabelecer duas formas de implementação, default ou através do parâmetro específico, além do que podemos também estabelecer um tempo diferente do padrão também.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13D4B2-7309-CDF3-524F-CDD3398FF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37" y="3521869"/>
            <a:ext cx="9831632" cy="6153316"/>
          </a:xfrm>
          <a:prstGeom prst="rect">
            <a:avLst/>
          </a:prstGeom>
        </p:spPr>
      </p:pic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59685E17-957A-DA04-20ED-BDA7407BC148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Output cache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6566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853E-FD8F-5D91-7BDF-898EE4F8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3857B35-8395-ACD5-9630-8D9B3A4F0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2C361E4-0C1F-DAF3-76AD-786BAB1C6B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6A169FF0-5246-7A6A-D33E-8300EF29189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346BFF9-6C1C-484C-5D2F-1A19079CC09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538C1AB-F897-45CB-3701-87F528547D27}"/>
              </a:ext>
            </a:extLst>
          </p:cNvPr>
          <p:cNvSpPr txBox="1"/>
          <p:nvPr/>
        </p:nvSpPr>
        <p:spPr>
          <a:xfrm>
            <a:off x="761999" y="2334514"/>
            <a:ext cx="164782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400" dirty="0"/>
              <a:t>O .NET 7 possui um middleware para limitação da taxa de acesso às </a:t>
            </a:r>
            <a:r>
              <a:rPr lang="pt-BR" sz="2400" dirty="0" err="1"/>
              <a:t>API´s</a:t>
            </a:r>
            <a:r>
              <a:rPr lang="pt-BR" sz="2400" dirty="0"/>
              <a:t>, ele é implementado pela biblioteca </a:t>
            </a:r>
            <a:r>
              <a:rPr lang="pt-BR" sz="2400" b="1" i="0" dirty="0" err="1">
                <a:solidFill>
                  <a:srgbClr val="161616"/>
                </a:solidFill>
                <a:effectLst/>
                <a:latin typeface="SFMono-Regular"/>
              </a:rPr>
              <a:t>Microsoft.AspNetCore.RateLimiting</a:t>
            </a:r>
            <a:r>
              <a:rPr lang="pt-BR" sz="2400" b="1" dirty="0"/>
              <a:t> </a:t>
            </a:r>
            <a:r>
              <a:rPr lang="pt-BR" sz="2400" dirty="0"/>
              <a:t>onde podemos limitar a quantidade de requisições que uma API está apta a aceitar num período de tempo a ser estabelecido.</a:t>
            </a:r>
          </a:p>
          <a:p>
            <a:r>
              <a:rPr lang="pt-BR" sz="2400" dirty="0"/>
              <a:t>De acordo com a documentação, temos várias formas de implementar este tipo de limitador, sendo: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Janela fixa – utiliza uma janela de tempo fixa para controlar as limitações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Janela deslizante – utiliza uma janela de tempo deslizante, dividindo em segmentos e reciclando solicitações não utilizadas</a:t>
            </a:r>
          </a:p>
          <a:p>
            <a:pPr marL="285750" indent="-285750">
              <a:buFontTx/>
              <a:buChar char="-"/>
            </a:pPr>
            <a:r>
              <a:rPr lang="pt-BR" sz="2400" dirty="0" err="1"/>
              <a:t>Bucket</a:t>
            </a:r>
            <a:r>
              <a:rPr lang="pt-BR" sz="2400" dirty="0"/>
              <a:t> de Token – similar ao anterior, mas um número fixo de tokens é adicionado a cada período de reabastecimento.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Simultaneidade - limita o número de solicitações simultâneas.</a:t>
            </a:r>
          </a:p>
          <a:p>
            <a:pPr marL="285750" indent="-285750">
              <a:buFontTx/>
              <a:buChar char="-"/>
            </a:pPr>
            <a:endParaRPr lang="pt-BR" sz="2400" dirty="0"/>
          </a:p>
          <a:p>
            <a:r>
              <a:rPr lang="pt-BR" sz="2400" dirty="0"/>
              <a:t>Vamos implementar então um limitador de janela fixa somente para demonstrar a possibilidade de implementação em qualquer aplicação </a:t>
            </a:r>
            <a:r>
              <a:rPr lang="pt-BR" sz="2400" dirty="0" err="1"/>
              <a:t>.Net</a:t>
            </a:r>
            <a:r>
              <a:rPr lang="pt-BR" sz="2400" dirty="0"/>
              <a:t> 7.</a:t>
            </a:r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4243F16E-28C6-129D-BC63-5B7A191AA3C6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FB4F92-4586-31A5-44E7-AAEEF5954502}"/>
              </a:ext>
            </a:extLst>
          </p:cNvPr>
          <p:cNvSpPr txBox="1"/>
          <p:nvPr/>
        </p:nvSpPr>
        <p:spPr>
          <a:xfrm>
            <a:off x="1971675" y="937116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Como usar “rate </a:t>
            </a:r>
            <a:r>
              <a:rPr lang="pt-BR" dirty="0" err="1">
                <a:hlinkClick r:id="rId6"/>
              </a:rPr>
              <a:t>limit</a:t>
            </a:r>
            <a:r>
              <a:rPr lang="pt-BR" dirty="0">
                <a:hlinkClick r:id="rId6"/>
              </a:rPr>
              <a:t>” em sua API no .NET 7 | </a:t>
            </a:r>
            <a:r>
              <a:rPr lang="pt-BR" dirty="0" err="1">
                <a:hlinkClick r:id="rId6"/>
              </a:rPr>
              <a:t>by</a:t>
            </a:r>
            <a:r>
              <a:rPr lang="pt-BR" dirty="0">
                <a:hlinkClick r:id="rId6"/>
              </a:rPr>
              <a:t> Marcio Nizzola | </a:t>
            </a:r>
            <a:r>
              <a:rPr lang="pt-BR" dirty="0" err="1">
                <a:hlinkClick r:id="rId6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3404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83713-7860-7547-FF93-8EA372622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D0CDCFD-1A9B-20A8-5F94-9A588AA3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517F6EF-C6B8-E299-EE4E-81B75617A0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73A1B32-8F0A-E7D5-4C59-B3FECE587DA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DA533560-1CCA-4F19-8BA7-D55DE711BB9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052AA1-7CF7-20B6-ED8D-A20C0D6E9615}"/>
              </a:ext>
            </a:extLst>
          </p:cNvPr>
          <p:cNvSpPr txBox="1"/>
          <p:nvPr/>
        </p:nvSpPr>
        <p:spPr>
          <a:xfrm>
            <a:off x="868017" y="2028215"/>
            <a:ext cx="13111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Para implementação, basta colocar o código abaixo no </a:t>
            </a:r>
            <a:r>
              <a:rPr lang="pt-BR" sz="3200" dirty="0" err="1"/>
              <a:t>program.cs</a:t>
            </a:r>
            <a:r>
              <a:rPr lang="pt-BR" sz="32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6FC8AC-5C4E-F3AF-1223-1E4168ACB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56" y="2715660"/>
            <a:ext cx="13640146" cy="64664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FA8A9D-CDCC-07E5-57DF-981D1760A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0737" y="6696859"/>
            <a:ext cx="3115095" cy="41414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863CFF9-8BB5-0A18-6311-E3E944FAFBC3}"/>
              </a:ext>
            </a:extLst>
          </p:cNvPr>
          <p:cNvSpPr txBox="1"/>
          <p:nvPr/>
        </p:nvSpPr>
        <p:spPr>
          <a:xfrm>
            <a:off x="14700737" y="4367391"/>
            <a:ext cx="34101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E incluir esta linha na parte inferior assim que tiver criado o objeto app</a:t>
            </a:r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BA31BEF9-E96E-568D-EF13-DB7E7BFC561B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35952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523E8-BF2D-F351-5613-770B447E9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ECEE674-997E-A3D9-7F5A-E6A0BBFAA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56B5110-3C42-5B54-45A6-CA7C102AA1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6EAA36D4-48A3-FCE9-8D07-87B61D8B645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FDF3EF3-1897-B3D3-963A-5A7EA7A30CB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C57D73-16A6-04FC-10D1-BC187CA7E55C}"/>
              </a:ext>
            </a:extLst>
          </p:cNvPr>
          <p:cNvSpPr txBox="1"/>
          <p:nvPr/>
        </p:nvSpPr>
        <p:spPr>
          <a:xfrm>
            <a:off x="938354" y="6125528"/>
            <a:ext cx="14307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Após implementar a limitação, fiz 5 requisições para ultrapassar o limite implementado, com isto recebi a mensagem de erro conforme demonstrado abaixo, com erro 429: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729EAA7-F479-4B33-0E10-815ECE4C3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2677294"/>
            <a:ext cx="13869444" cy="297426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1FB513D-7172-519E-D61E-54023C3D0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7" y="7282417"/>
            <a:ext cx="16657983" cy="1745515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B3CD2C9D-F970-B86C-1C13-345C08E25F93}"/>
              </a:ext>
            </a:extLst>
          </p:cNvPr>
          <p:cNvSpPr/>
          <p:nvPr/>
        </p:nvSpPr>
        <p:spPr>
          <a:xfrm>
            <a:off x="868017" y="1389185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1094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62F0E-2E78-4E43-9552-C024D1E7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820DD2D-49B8-58DD-F21D-C1F21A2AE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A106B913-AB61-FDF6-9CC7-2009789109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17BB6C3-014D-64B6-83F5-5E650843E4C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FA19B7A-FBAE-EEB5-01D6-D80E2017E7E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8CC3FC-4A22-4C92-143B-EBF82B158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3568760"/>
            <a:ext cx="9225552" cy="20563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1C455D-2854-6897-2C09-9E276F143DF4}"/>
              </a:ext>
            </a:extLst>
          </p:cNvPr>
          <p:cNvSpPr txBox="1"/>
          <p:nvPr/>
        </p:nvSpPr>
        <p:spPr>
          <a:xfrm>
            <a:off x="762000" y="2279234"/>
            <a:ext cx="15574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Neste exemplo, podemos incluir uma fila de espera, onde a requisição não devolve erro caso haja 3 requisições na fila, resultando erro apenas se excederem este limite.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F552F6-15C9-7152-DF78-28966316B3ED}"/>
              </a:ext>
            </a:extLst>
          </p:cNvPr>
          <p:cNvSpPr txBox="1"/>
          <p:nvPr/>
        </p:nvSpPr>
        <p:spPr>
          <a:xfrm>
            <a:off x="868016" y="6005860"/>
            <a:ext cx="1346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Basta que seja informado o nome da política “period3” no mapeamento do </a:t>
            </a:r>
            <a:r>
              <a:rPr lang="pt-BR" sz="2800" dirty="0" err="1"/>
              <a:t>endpoint</a:t>
            </a:r>
            <a:r>
              <a:rPr lang="pt-BR" sz="2800" dirty="0"/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E6E5478-1167-59BE-86ED-4DB509F10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6" y="6678696"/>
            <a:ext cx="9354825" cy="2503404"/>
          </a:xfrm>
          <a:prstGeom prst="rect">
            <a:avLst/>
          </a:prstGeom>
        </p:spPr>
      </p:pic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BE4380F5-9AB9-5A48-3982-45489F5371A1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98396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5A22-DE5D-746C-082A-E572A4D65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40DC66F-1911-2FAA-7520-66F7E768B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C26CACB0-72C2-0BD5-929F-C6BBCD97ED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654FC99-C997-9AAE-1C6B-35736DB85FF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B96E858-355D-90B7-DD53-415700582A8F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D4E433-2DB4-5F72-5E93-86C6E320D070}"/>
              </a:ext>
            </a:extLst>
          </p:cNvPr>
          <p:cNvSpPr txBox="1"/>
          <p:nvPr/>
        </p:nvSpPr>
        <p:spPr>
          <a:xfrm>
            <a:off x="761999" y="2022662"/>
            <a:ext cx="15855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E para finalizar para que nossa inicialização não fique desorganizada e cheia de código, vamos aplicar um </a:t>
            </a:r>
            <a:r>
              <a:rPr lang="pt-BR" sz="2800" dirty="0" err="1"/>
              <a:t>extension</a:t>
            </a:r>
            <a:r>
              <a:rPr lang="pt-BR" sz="2800" dirty="0"/>
              <a:t> </a:t>
            </a:r>
            <a:r>
              <a:rPr lang="pt-BR" sz="2800" dirty="0" err="1"/>
              <a:t>method</a:t>
            </a:r>
            <a:r>
              <a:rPr lang="pt-BR" sz="2800" dirty="0"/>
              <a:t> para deixar o código limpo no </a:t>
            </a:r>
            <a:r>
              <a:rPr lang="pt-BR" sz="2800" dirty="0" err="1"/>
              <a:t>program.cs</a:t>
            </a:r>
            <a:r>
              <a:rPr lang="pt-BR" sz="2800" dirty="0"/>
              <a:t> ficando uma simples linha.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47656F-AFBD-873B-3935-AA222FF06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569" y="3288772"/>
            <a:ext cx="10148893" cy="59174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7AEA788-FA0F-1D5E-2E15-FC6143BD7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7" y="3288772"/>
            <a:ext cx="5385948" cy="201815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353A52A-9E78-5CDE-4B9C-1239F3E6E1C1}"/>
              </a:ext>
            </a:extLst>
          </p:cNvPr>
          <p:cNvSpPr txBox="1"/>
          <p:nvPr/>
        </p:nvSpPr>
        <p:spPr>
          <a:xfrm>
            <a:off x="759430" y="5668196"/>
            <a:ext cx="5603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Assim o código fica muito mais legível e colocamos cada coisa no seu lugar !</a:t>
            </a:r>
          </a:p>
          <a:p>
            <a:endParaRPr lang="pt-BR" sz="2800" dirty="0"/>
          </a:p>
          <a:p>
            <a:r>
              <a:rPr lang="pt-BR" sz="2800" dirty="0"/>
              <a:t>Criando uma classe para guardar nossas extensões de inicialização !</a:t>
            </a:r>
          </a:p>
        </p:txBody>
      </p:sp>
      <p:sp>
        <p:nvSpPr>
          <p:cNvPr id="11" name="Pessoas em Primeiro Lugar">
            <a:extLst>
              <a:ext uri="{FF2B5EF4-FFF2-40B4-BE49-F238E27FC236}">
                <a16:creationId xmlns:a16="http://schemas.microsoft.com/office/drawing/2014/main" id="{45C584E4-A4E9-1103-CC5B-B66E9B41C5B1}"/>
              </a:ext>
            </a:extLst>
          </p:cNvPr>
          <p:cNvSpPr/>
          <p:nvPr/>
        </p:nvSpPr>
        <p:spPr>
          <a:xfrm>
            <a:off x="868017" y="1389185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12608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89F7-29DE-3BA7-D306-805A505BB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69870C8-9A5E-C898-7330-6420D23CB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9A7E6B5-07C9-5774-BA38-4C5001CA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D0F845D-88C3-327A-37C6-8E090A96A6B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F6E05B0-950A-732F-A2C3-93347E63E62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8282FA9C-C4DE-9825-17EF-C192D77157B2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Autenticação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/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Autorização</a:t>
            </a:r>
            <a:endParaRPr lang="en-US" sz="44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E908E96-7348-5385-F88D-759B2E9CC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9" y="2693276"/>
            <a:ext cx="11915317" cy="64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8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1D206-1A01-E39B-49EC-E92E0E04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B0A132A-8D89-0DD3-EF5D-B52A9270A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07408C9-E290-93A0-8942-8EF0CB224C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E390608-5E63-BED8-D7D0-908928C77BD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9DE81FF-18DD-3C22-D642-B1454C16BE3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9754DDCB-408D-DEF2-37A5-CCE02B80F05D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Autenticação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/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Autorização</a:t>
            </a:r>
            <a:endParaRPr lang="en-US" sz="4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E50B87-8D4F-1209-5D97-10C952F44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2450592"/>
            <a:ext cx="12427359" cy="72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1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A9038-3138-F7E5-5CCF-A347ECF8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09C97C9-D8B4-DC81-1539-8839A2565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1352241-1D31-93AA-3C3D-8B2A7144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3AF7344-FE1B-93C6-D6E9-FF520833327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9BAF4D8-1467-3B66-BF71-9C6519760F3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06C705E5-8E54-75B7-750A-ACA738F0331E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Versionamento</a:t>
            </a:r>
            <a:endParaRPr lang="en-US" sz="4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59BAA8-2E6A-1967-12E8-1C61A69630F0}"/>
              </a:ext>
            </a:extLst>
          </p:cNvPr>
          <p:cNvSpPr txBox="1"/>
          <p:nvPr/>
        </p:nvSpPr>
        <p:spPr>
          <a:xfrm>
            <a:off x="761999" y="2138034"/>
            <a:ext cx="1665798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Há várias formas de </a:t>
            </a:r>
            <a:r>
              <a:rPr lang="pt-BR" sz="3200" dirty="0" err="1"/>
              <a:t>versionar</a:t>
            </a:r>
            <a:r>
              <a:rPr lang="pt-BR" sz="3200" dirty="0"/>
              <a:t> um </a:t>
            </a:r>
            <a:r>
              <a:rPr lang="pt-BR" sz="3200" dirty="0" err="1"/>
              <a:t>endpoint</a:t>
            </a:r>
            <a:r>
              <a:rPr lang="pt-BR" sz="3200" dirty="0"/>
              <a:t>, entre elas:</a:t>
            </a:r>
          </a:p>
          <a:p>
            <a:pPr fontAlgn="base"/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URI: A versão faz parte do caminho da URL.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</a:t>
            </a:r>
            <a:r>
              <a:rPr lang="pt-BR" sz="2800" dirty="0" err="1"/>
              <a:t>String</a:t>
            </a:r>
            <a:r>
              <a:rPr lang="pt-BR" sz="2800" dirty="0"/>
              <a:t> de Consulta: A versão é especificada no parâmetro da </a:t>
            </a:r>
            <a:r>
              <a:rPr lang="pt-BR" sz="2800" dirty="0" err="1"/>
              <a:t>string</a:t>
            </a:r>
            <a:r>
              <a:rPr lang="pt-BR" sz="2800" dirty="0"/>
              <a:t> de consulta.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Cabeçalho: As informações de versão são passadas em um cabeçalho HTTP personalizado.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Tipo de Mídia (Negociação de Conteúdo): A versão é especificada no cabeçalho </a:t>
            </a:r>
            <a:r>
              <a:rPr lang="pt-BR" sz="2800" dirty="0" err="1"/>
              <a:t>Accept</a:t>
            </a:r>
            <a:r>
              <a:rPr lang="pt-BR" sz="2800" dirty="0"/>
              <a:t> como parte do tipo de mídia.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dirty="0"/>
              <a:t>A mais simples delas: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570BBDB-5843-C6E6-751D-DAD31C714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6560877"/>
            <a:ext cx="10298214" cy="267342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272A44-A97B-2A59-39AC-587C1FE41E50}"/>
              </a:ext>
            </a:extLst>
          </p:cNvPr>
          <p:cNvSpPr txBox="1"/>
          <p:nvPr/>
        </p:nvSpPr>
        <p:spPr>
          <a:xfrm>
            <a:off x="11536241" y="6539089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7"/>
              </a:rPr>
              <a:t>API Versioning in ASP.NET Core Minimal API - Dot Net Tutorials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A87FF3D-E3BB-C848-971D-46D55D0E400E}"/>
              </a:ext>
            </a:extLst>
          </p:cNvPr>
          <p:cNvSpPr txBox="1"/>
          <p:nvPr/>
        </p:nvSpPr>
        <p:spPr>
          <a:xfrm>
            <a:off x="11536241" y="7091199"/>
            <a:ext cx="5883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8"/>
              </a:rPr>
              <a:t>.NET 7 + </a:t>
            </a:r>
            <a:r>
              <a:rPr lang="pt-BR" dirty="0" err="1">
                <a:hlinkClick r:id="rId8"/>
              </a:rPr>
              <a:t>Minimal</a:t>
            </a:r>
            <a:r>
              <a:rPr lang="pt-BR" dirty="0">
                <a:hlinkClick r:id="rId8"/>
              </a:rPr>
              <a:t> APIs: </a:t>
            </a:r>
            <a:r>
              <a:rPr lang="pt-BR" dirty="0" err="1">
                <a:hlinkClick r:id="rId8"/>
              </a:rPr>
              <a:t>versionando</a:t>
            </a:r>
            <a:r>
              <a:rPr lang="pt-BR" dirty="0">
                <a:hlinkClick r:id="rId8"/>
              </a:rPr>
              <a:t> APIs REST de forma descomplicada | </a:t>
            </a:r>
            <a:r>
              <a:rPr lang="pt-BR" dirty="0" err="1">
                <a:hlinkClick r:id="rId8"/>
              </a:rPr>
              <a:t>by</a:t>
            </a:r>
            <a:r>
              <a:rPr lang="pt-BR" dirty="0">
                <a:hlinkClick r:id="rId8"/>
              </a:rPr>
              <a:t> Renato </a:t>
            </a:r>
            <a:r>
              <a:rPr lang="pt-BR" dirty="0" err="1">
                <a:hlinkClick r:id="rId8"/>
              </a:rPr>
              <a:t>Groffe</a:t>
            </a:r>
            <a:r>
              <a:rPr lang="pt-BR" dirty="0">
                <a:hlinkClick r:id="rId8"/>
              </a:rPr>
              <a:t> | </a:t>
            </a:r>
            <a:r>
              <a:rPr lang="pt-BR" dirty="0" err="1">
                <a:hlinkClick r:id="rId8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53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04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1867444"/>
            <a:ext cx="4953000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/>
            <a:r>
              <a:rPr lang="pt-BR" sz="8800" dirty="0">
                <a:solidFill>
                  <a:schemeClr val="accent1"/>
                </a:solidFill>
                <a:latin typeface="Aptos Display" panose="02110004020202020204"/>
              </a:rPr>
              <a:t>Márcio R. Nizzola</a:t>
            </a:r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43726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6"/>
              </a:rPr>
              <a:t>www.linkedin.com/in/nizzola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marcionizzola.médium.com</a:t>
            </a: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7"/>
              </a:rPr>
              <a:t>https://linktree.com/nizzola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@nizzola.dev</a:t>
            </a:r>
          </a:p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CD0BD06-0A10-1692-DA81-5A72742F6ECF}"/>
              </a:ext>
            </a:extLst>
          </p:cNvPr>
          <p:cNvSpPr txBox="1">
            <a:spLocks/>
          </p:cNvSpPr>
          <p:nvPr/>
        </p:nvSpPr>
        <p:spPr>
          <a:xfrm>
            <a:off x="5638931" y="2103952"/>
            <a:ext cx="7572059" cy="6172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3x MVP Microsoft  -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Technologies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Arquiteto de Sistemas na CI&amp;T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Professor na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Etec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de Itu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Fundador do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Meetup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Itu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Estudando programação a partir de 1989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Vivendo de software desde 1992</a:t>
            </a: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Principais tecnologias: C#, Python,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Php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Node,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Vb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Javascript, Angular, Azure,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Aws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8F7F47-6D5E-F6BB-1FBA-E5D1CD2BB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4921" y="2102198"/>
            <a:ext cx="4601217" cy="6387404"/>
          </a:xfrm>
          <a:prstGeom prst="rect">
            <a:avLst/>
          </a:prstGeom>
        </p:spPr>
      </p:pic>
      <p:pic>
        <p:nvPicPr>
          <p:cNvPr id="13" name="Picture 8" descr="Microsoft MVP Logo - LogoDix">
            <a:extLst>
              <a:ext uri="{FF2B5EF4-FFF2-40B4-BE49-F238E27FC236}">
                <a16:creationId xmlns:a16="http://schemas.microsoft.com/office/drawing/2014/main" id="{3B37EDC9-7208-9481-EA02-5EBFE53F87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62" y="7860423"/>
            <a:ext cx="4601217" cy="2103822"/>
          </a:xfrm>
          <a:prstGeom prst="rect">
            <a:avLst/>
          </a:prstGeom>
        </p:spPr>
      </p:pic>
      <p:pic>
        <p:nvPicPr>
          <p:cNvPr id="1026" name="Picture 2" descr="CI&amp;T | Technology Transformation Specialists">
            <a:extLst>
              <a:ext uri="{FF2B5EF4-FFF2-40B4-BE49-F238E27FC236}">
                <a16:creationId xmlns:a16="http://schemas.microsoft.com/office/drawing/2014/main" id="{42D709F6-AD11-04AA-A681-273B465BF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52" y="8920162"/>
            <a:ext cx="27027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40DC141-F8BE-2437-0FCD-8569A2A853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8829033"/>
            <a:ext cx="3307762" cy="9579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89756-D582-B292-17C2-4C96C7371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09125C9-E4A6-23C5-76BF-F8F3E4131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28E4972-0EBD-B116-53E9-995DC790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E9CD892-5FBB-16E8-418D-760A0929D14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BCFED9-D8F0-B8E7-18DA-7A996297083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28FAE1A0-5F10-A6F6-2015-B5B966864BAF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já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temos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nativa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!</a:t>
            </a:r>
            <a:endParaRPr lang="en-US" sz="4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DBDB494-17FB-49D6-0FB9-B852FA33E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638" y="2569464"/>
            <a:ext cx="8560362" cy="65257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1B58E76-CDEF-3CF0-E6AC-83580D99D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25" y="4167354"/>
            <a:ext cx="7324915" cy="582482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6F361C-7A29-2860-9A63-D3495DD57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225040"/>
            <a:ext cx="5348871" cy="6316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CBB903-B5ED-281D-B1DC-E41EB2A5C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025840"/>
            <a:ext cx="6739791" cy="98071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5A66DA-2D92-8000-3429-2B7E5F0B1F71}"/>
              </a:ext>
            </a:extLst>
          </p:cNvPr>
          <p:cNvSpPr txBox="1"/>
          <p:nvPr/>
        </p:nvSpPr>
        <p:spPr>
          <a:xfrm>
            <a:off x="8673819" y="954473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10"/>
              </a:rPr>
              <a:t>Novidade: O .NET 10 tem validação nativa em </a:t>
            </a:r>
            <a:r>
              <a:rPr lang="pt-BR" dirty="0" err="1">
                <a:hlinkClick r:id="rId10"/>
              </a:rPr>
              <a:t>Minimal</a:t>
            </a:r>
            <a:r>
              <a:rPr lang="pt-BR" dirty="0">
                <a:hlinkClick r:id="rId10"/>
              </a:rPr>
              <a:t> </a:t>
            </a:r>
            <a:r>
              <a:rPr lang="pt-BR" dirty="0" err="1">
                <a:hlinkClick r:id="rId10"/>
              </a:rPr>
              <a:t>Api´s</a:t>
            </a:r>
            <a:r>
              <a:rPr lang="pt-BR" dirty="0">
                <a:hlinkClick r:id="rId10"/>
              </a:rPr>
              <a:t> ! | </a:t>
            </a:r>
            <a:r>
              <a:rPr lang="pt-BR" dirty="0" err="1">
                <a:hlinkClick r:id="rId10"/>
              </a:rPr>
              <a:t>by</a:t>
            </a:r>
            <a:r>
              <a:rPr lang="pt-BR" dirty="0">
                <a:hlinkClick r:id="rId10"/>
              </a:rPr>
              <a:t> Marcio Nizzola | </a:t>
            </a:r>
            <a:r>
              <a:rPr lang="pt-BR" dirty="0" err="1">
                <a:hlinkClick r:id="rId10"/>
              </a:rPr>
              <a:t>Oct</a:t>
            </a:r>
            <a:r>
              <a:rPr lang="pt-BR" dirty="0">
                <a:hlinkClick r:id="rId10"/>
              </a:rPr>
              <a:t>, 2025 | </a:t>
            </a:r>
            <a:r>
              <a:rPr lang="pt-BR" dirty="0" err="1">
                <a:hlinkClick r:id="rId10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204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29F02-DBD2-9118-F67F-E44C7C25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1224FF5-7044-0921-6C8E-F70522BEC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B54F4C8-B773-64D2-4ECB-0A563C5AA6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287E43A-10D6-7F4C-98C0-22492F3FD68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D0C7DF-6099-E91E-204C-B73DDB0A3BD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1F5D1A27-9095-080C-A269-958FC59C6E27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Inclusive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validando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tipos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“Record”</a:t>
            </a:r>
            <a:endParaRPr lang="en-US" sz="4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EDA4A9-3E9C-2493-6654-AB3C96B3C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996840"/>
            <a:ext cx="11025054" cy="545221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59799E6-666F-8EE6-7FBC-AB551C49E8FB}"/>
              </a:ext>
            </a:extLst>
          </p:cNvPr>
          <p:cNvSpPr txBox="1"/>
          <p:nvPr/>
        </p:nvSpPr>
        <p:spPr>
          <a:xfrm>
            <a:off x="733424" y="9353550"/>
            <a:ext cx="11053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Novidade: O .NET 10 tem validação nativa em </a:t>
            </a:r>
            <a:r>
              <a:rPr lang="pt-BR" dirty="0" err="1">
                <a:hlinkClick r:id="rId7"/>
              </a:rPr>
              <a:t>Minimal</a:t>
            </a:r>
            <a:r>
              <a:rPr lang="pt-BR" dirty="0">
                <a:hlinkClick r:id="rId7"/>
              </a:rPr>
              <a:t> </a:t>
            </a:r>
            <a:r>
              <a:rPr lang="pt-BR" dirty="0" err="1">
                <a:hlinkClick r:id="rId7"/>
              </a:rPr>
              <a:t>Api´s</a:t>
            </a:r>
            <a:r>
              <a:rPr lang="pt-BR" dirty="0">
                <a:hlinkClick r:id="rId7"/>
              </a:rPr>
              <a:t> ! | </a:t>
            </a:r>
            <a:r>
              <a:rPr lang="pt-BR" dirty="0" err="1">
                <a:hlinkClick r:id="rId7"/>
              </a:rPr>
              <a:t>by</a:t>
            </a:r>
            <a:r>
              <a:rPr lang="pt-BR" dirty="0">
                <a:hlinkClick r:id="rId7"/>
              </a:rPr>
              <a:t> Marcio Nizzola | </a:t>
            </a:r>
            <a:r>
              <a:rPr lang="pt-BR" dirty="0" err="1">
                <a:hlinkClick r:id="rId7"/>
              </a:rPr>
              <a:t>Oct</a:t>
            </a:r>
            <a:r>
              <a:rPr lang="pt-BR" dirty="0">
                <a:hlinkClick r:id="rId7"/>
              </a:rPr>
              <a:t>, 2025 | </a:t>
            </a:r>
            <a:r>
              <a:rPr lang="pt-BR" dirty="0" err="1">
                <a:hlinkClick r:id="rId7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707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C193-07D2-2CBE-5F54-7AA31ACB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5E3FF22-47D5-133A-35FF-646EEA9F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F0AC9F7-1063-78DA-62F8-41F9484DE7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F954EE39-9E6E-4F44-F162-B942641024D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4459">
                    <a:alpha val="60000"/>
                  </a:srgbClr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3298812-BA2A-60DE-AA4A-269018E252E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6D4392-0BEC-74FE-18E2-E32911198461}"/>
              </a:ext>
            </a:extLst>
          </p:cNvPr>
          <p:cNvSpPr txBox="1"/>
          <p:nvPr/>
        </p:nvSpPr>
        <p:spPr>
          <a:xfrm>
            <a:off x="762000" y="3435340"/>
            <a:ext cx="1576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Simplicidade: Menos código (lambdas vs. classes/</a:t>
            </a:r>
            <a:r>
              <a:rPr kumimoji="0" 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actions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Performance: Middleware automático otimizado, </a:t>
            </a:r>
            <a:r>
              <a:rPr kumimoji="0" 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binding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direto, menor consumo de memória (ex.: </a:t>
            </a:r>
            <a:r>
              <a:rPr kumimoji="0" 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streams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sem </a:t>
            </a:r>
            <a:r>
              <a:rPr kumimoji="0" 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buffering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em .NET 9/10).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Flexibilidade: Grupos de rotas, filtros </a:t>
            </a:r>
            <a:r>
              <a:rPr kumimoji="0" 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inline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integração DI fácil.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Escalabilidade: Ideal para </a:t>
            </a:r>
            <a:r>
              <a:rPr kumimoji="0" 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microserviços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serverless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Validações DI no build (.NET 9/10) previnem erros.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01544C-43FD-1415-E7FD-DCDB6E1A9760}"/>
              </a:ext>
            </a:extLst>
          </p:cNvPr>
          <p:cNvSpPr txBox="1"/>
          <p:nvPr/>
        </p:nvSpPr>
        <p:spPr>
          <a:xfrm>
            <a:off x="868017" y="6920844"/>
            <a:ext cx="15765076" cy="116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9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podem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processar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15%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requisições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segundo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 que no .NET 8.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consomem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93%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menos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memória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comparação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versão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anterior.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17E364-14B1-979F-B6EC-3FB31BD6D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8148637"/>
            <a:ext cx="13468350" cy="1533525"/>
          </a:xfrm>
          <a:prstGeom prst="rect">
            <a:avLst/>
          </a:prstGeom>
        </p:spPr>
      </p:pic>
      <p:sp>
        <p:nvSpPr>
          <p:cNvPr id="6" name="Pessoas em Primeiro Lugar">
            <a:extLst>
              <a:ext uri="{FF2B5EF4-FFF2-40B4-BE49-F238E27FC236}">
                <a16:creationId xmlns:a16="http://schemas.microsoft.com/office/drawing/2014/main" id="{3407D32C-3796-E1F7-D9C3-9212F588D8DA}"/>
              </a:ext>
            </a:extLst>
          </p:cNvPr>
          <p:cNvSpPr/>
          <p:nvPr/>
        </p:nvSpPr>
        <p:spPr>
          <a:xfrm>
            <a:off x="762000" y="137160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802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Por </a:t>
            </a: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que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 </a:t>
            </a: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devemos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 </a:t>
            </a: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utilizá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-la </a:t>
            </a: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mais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 </a:t>
            </a: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ainda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 a </a:t>
            </a: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partir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 do </a:t>
            </a: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.Net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 9?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456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9658350" y="2211022"/>
            <a:ext cx="18973800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dirty="0"/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sp>
        <p:nvSpPr>
          <p:cNvPr id="8" name="Junte-se a ns nessa jornada"/>
          <p:cNvSpPr/>
          <p:nvPr/>
        </p:nvSpPr>
        <p:spPr>
          <a:xfrm>
            <a:off x="762000" y="2372947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Agora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você</a:t>
            </a: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está</a:t>
            </a: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preparado</a:t>
            </a: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  <a:endParaRPr lang="en-US" sz="7749" dirty="0"/>
          </a:p>
        </p:txBody>
      </p:sp>
      <p:sp>
        <p:nvSpPr>
          <p:cNvPr id="9" name="Se voc acredita que tecnologia e empatia devem caminhar juntas o MVP Conf  seu lugarParticipe Compartilhe Transforme"/>
          <p:cNvSpPr/>
          <p:nvPr/>
        </p:nvSpPr>
        <p:spPr>
          <a:xfrm>
            <a:off x="762000" y="6229350"/>
            <a:ext cx="6983506" cy="1874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Sabendo</a:t>
            </a:r>
            <a:r>
              <a:rPr lang="en-US" sz="2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8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tudo</a:t>
            </a:r>
            <a:r>
              <a:rPr lang="en-US" sz="2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isso</a:t>
            </a:r>
            <a:r>
              <a:rPr lang="en-US" sz="2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vamos</a:t>
            </a:r>
            <a:r>
              <a:rPr lang="en-US" sz="2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começar</a:t>
            </a:r>
            <a:r>
              <a:rPr lang="en-US" sz="2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a </a:t>
            </a:r>
            <a:r>
              <a:rPr lang="en-US" sz="28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construir</a:t>
            </a:r>
            <a:r>
              <a:rPr lang="en-US" sz="2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apis</a:t>
            </a:r>
            <a:r>
              <a:rPr lang="en-US" sz="2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simples e </a:t>
            </a:r>
            <a:r>
              <a:rPr lang="en-US" sz="28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performáticas</a:t>
            </a:r>
            <a:r>
              <a:rPr lang="en-US" sz="2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utilzando</a:t>
            </a:r>
            <a:r>
              <a:rPr lang="en-US" sz="2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Minimal Api e </a:t>
            </a:r>
            <a:r>
              <a:rPr lang="en-US" sz="28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deixar</a:t>
            </a:r>
            <a:r>
              <a:rPr lang="en-US" sz="2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Controllers para o passado?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2D2630B-AE15-D662-80D0-70CF335FF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565" y="374792"/>
            <a:ext cx="8984596" cy="89845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1800" dirty="0"/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lang="en-US" sz="1800" dirty="0"/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2000" y="2838817"/>
            <a:ext cx="10938933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pt-BR" sz="60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Siga-me nas redes</a:t>
            </a:r>
            <a:r>
              <a:rPr lang="en-US" sz="60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.</a:t>
            </a:r>
          </a:p>
          <a:p>
            <a:pPr>
              <a:lnSpc>
                <a:spcPct val="95833"/>
              </a:lnSpc>
              <a:spcAft>
                <a:spcPts val="6074"/>
              </a:spcAft>
            </a:pPr>
            <a:r>
              <a:rPr lang="en-US" sz="6000" dirty="0">
                <a:solidFill>
                  <a:srgbClr val="FFFFFF"/>
                </a:solidFill>
                <a:latin typeface="Maven Pro Regular" pitchFamily="34" charset="0"/>
                <a:cs typeface="Maven Pro Regular" pitchFamily="34" charset="-120"/>
              </a:rPr>
              <a:t>linktr.ee/</a:t>
            </a:r>
            <a:r>
              <a:rPr lang="en-US" sz="6000" dirty="0" err="1">
                <a:solidFill>
                  <a:srgbClr val="FFFFFF"/>
                </a:solidFill>
                <a:latin typeface="Maven Pro Regular" pitchFamily="34" charset="0"/>
                <a:cs typeface="Maven Pro Regular" pitchFamily="34" charset="-120"/>
              </a:rPr>
              <a:t>nizzola</a:t>
            </a:r>
            <a:endParaRPr lang="en-US" sz="6000" dirty="0">
              <a:solidFill>
                <a:srgbClr val="FFFFFF"/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aven Pro Regular" pitchFamily="34" charset="0"/>
                <a:cs typeface="Maven Pro Regular" pitchFamily="34" charset="-120"/>
              </a:rPr>
              <a:t>@nizzola.dev</a:t>
            </a:r>
            <a:endParaRPr lang="en-US" sz="6000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76AFB71-B9F2-A347-0FA1-7F91FF47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1918B88-7904-481A-82C1-1157BF93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1" name="Imagem 20" descr="Homem em pé com a mão&#10;&#10;O conteúdo gerado por IA pode estar incorreto.">
            <a:extLst>
              <a:ext uri="{FF2B5EF4-FFF2-40B4-BE49-F238E27FC236}">
                <a16:creationId xmlns:a16="http://schemas.microsoft.com/office/drawing/2014/main" id="{F44E3B10-F891-A452-A4DE-3B969BD148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26329" y="3634906"/>
            <a:ext cx="6349206" cy="63492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6D204-06EF-B355-CFB4-5E1473C7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B18B8F8-14D6-A69B-37CC-255D8F29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7651C0E-9992-3D38-3A60-07B30BBA12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3EDAACC-0CA9-5417-BAB6-1409FE938CEA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2358AD6A-CC5F-9822-CDD6-3A14362241C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C22A53AC-BD25-9356-9B30-B367D3773030}"/>
              </a:ext>
            </a:extLst>
          </p:cNvPr>
          <p:cNvSpPr txBox="1">
            <a:spLocks/>
          </p:cNvSpPr>
          <p:nvPr/>
        </p:nvSpPr>
        <p:spPr>
          <a:xfrm>
            <a:off x="762000" y="1139693"/>
            <a:ext cx="16764000" cy="149961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spc="-300" dirty="0"/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2ABD0D89-CA0E-BC9F-18F2-CD7427FF0000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Comunidade</a:t>
            </a:r>
            <a:endParaRPr lang="en-US" sz="4400" dirty="0"/>
          </a:p>
        </p:txBody>
      </p:sp>
      <p:pic>
        <p:nvPicPr>
          <p:cNvPr id="11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5D324FD-98E7-8631-6081-F6BF06655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03" y="2302832"/>
            <a:ext cx="8256139" cy="4334472"/>
          </a:xfrm>
          <a:prstGeom prst="rect">
            <a:avLst/>
          </a:prstGeom>
        </p:spPr>
      </p:pic>
      <p:pic>
        <p:nvPicPr>
          <p:cNvPr id="12" name="Picture 7" descr="A picture containing plate, drawing, food&#10;&#10;Description automatically generated">
            <a:extLst>
              <a:ext uri="{FF2B5EF4-FFF2-40B4-BE49-F238E27FC236}">
                <a16:creationId xmlns:a16="http://schemas.microsoft.com/office/drawing/2014/main" id="{4E357EC7-BF89-1D41-2041-F501F1082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000" y="8558506"/>
            <a:ext cx="5135719" cy="1091340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26D10072-0763-003C-D384-2204E5805D9C}"/>
              </a:ext>
            </a:extLst>
          </p:cNvPr>
          <p:cNvSpPr txBox="1">
            <a:spLocks/>
          </p:cNvSpPr>
          <p:nvPr/>
        </p:nvSpPr>
        <p:spPr>
          <a:xfrm>
            <a:off x="762000" y="7100799"/>
            <a:ext cx="8381999" cy="1447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/>
              <a:t>Membro</a:t>
            </a:r>
            <a:r>
              <a:rPr lang="en-US" sz="2800" b="1" dirty="0"/>
              <a:t> </a:t>
            </a:r>
            <a:r>
              <a:rPr lang="en-US" sz="2800" b="1" dirty="0" err="1"/>
              <a:t>fundador</a:t>
            </a:r>
            <a:br>
              <a:rPr lang="en-US" sz="2800" b="1" dirty="0"/>
            </a:br>
            <a:r>
              <a:rPr lang="en-US" sz="2800" b="1" dirty="0" err="1"/>
              <a:t>Comunidade</a:t>
            </a:r>
            <a:r>
              <a:rPr lang="en-US" sz="2800" b="1" dirty="0"/>
              <a:t> com 5 </a:t>
            </a:r>
            <a:r>
              <a:rPr lang="en-US" sz="2800" b="1" dirty="0" err="1"/>
              <a:t>anos</a:t>
            </a:r>
            <a:r>
              <a:rPr lang="en-US" sz="2800" b="1" dirty="0"/>
              <a:t> </a:t>
            </a:r>
            <a:r>
              <a:rPr lang="en-US" sz="2800" b="1" dirty="0" err="1"/>
              <a:t>já</a:t>
            </a:r>
            <a:r>
              <a:rPr lang="en-US" sz="2800" b="1" dirty="0"/>
              <a:t> </a:t>
            </a:r>
            <a:r>
              <a:rPr lang="en-US" sz="2800" b="1" dirty="0" err="1"/>
              <a:t>organizou</a:t>
            </a:r>
            <a:r>
              <a:rPr lang="en-US" sz="2800" b="1" dirty="0"/>
              <a:t> 12 Meetups, Palestras e Lives (</a:t>
            </a:r>
            <a:r>
              <a:rPr lang="en-US" sz="2800" b="1" dirty="0" err="1"/>
              <a:t>TechChat</a:t>
            </a:r>
            <a:r>
              <a:rPr lang="en-US" sz="2800" b="1" dirty="0"/>
              <a:t>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E4E53E-72B9-169E-47F1-942180F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602" y="2324476"/>
            <a:ext cx="5458265" cy="68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7A497DBD-38AA-B0F2-CC37-19559FFC4154}"/>
              </a:ext>
            </a:extLst>
          </p:cNvPr>
          <p:cNvSpPr/>
          <p:nvPr/>
        </p:nvSpPr>
        <p:spPr>
          <a:xfrm>
            <a:off x="5767755" y="5926015"/>
            <a:ext cx="2936630" cy="7112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7" descr="A picture containing plate, drawing, food&#10;&#10;Description automatically generated">
            <a:extLst>
              <a:ext uri="{FF2B5EF4-FFF2-40B4-BE49-F238E27FC236}">
                <a16:creationId xmlns:a16="http://schemas.microsoft.com/office/drawing/2014/main" id="{F6E2AE30-1A1B-4C93-E9B7-E55AE031B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079" y="6013021"/>
            <a:ext cx="2529875" cy="5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/>
          <p:cNvSpPr/>
          <p:nvPr/>
        </p:nvSpPr>
        <p:spPr>
          <a:xfrm>
            <a:off x="761999" y="3012893"/>
            <a:ext cx="7762876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Adeus</a:t>
            </a:r>
            <a:r>
              <a:rPr lang="en-US" sz="11927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Controllers</a:t>
            </a:r>
            <a:endParaRPr lang="en-US" sz="11927" dirty="0"/>
          </a:p>
        </p:txBody>
      </p:sp>
      <p:sp>
        <p:nvSpPr>
          <p:cNvPr id="12" name="Mais do que um evento Um movimento"/>
          <p:cNvSpPr/>
          <p:nvPr/>
        </p:nvSpPr>
        <p:spPr>
          <a:xfrm>
            <a:off x="762000" y="6800850"/>
            <a:ext cx="80295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3019"/>
              </a:spcAft>
              <a:buNone/>
            </a:pP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Aprenda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hoje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tudo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que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precisa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para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criar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Minimal API´s</a:t>
            </a:r>
            <a:endParaRPr lang="en-US" sz="3272" dirty="0"/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A1B0CAD7-3808-C130-63D9-19D717C0B1FB}"/>
              </a:ext>
            </a:extLst>
          </p:cNvPr>
          <p:cNvSpPr/>
          <p:nvPr/>
        </p:nvSpPr>
        <p:spPr>
          <a:xfrm>
            <a:off x="9763126" y="437885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Criar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endpoints de forma limpa e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deixar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as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aplicações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.NET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cada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vez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mais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simples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.</a:t>
            </a:r>
          </a:p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Com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essa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idéia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,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que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outras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linguagens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já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faziam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surgiu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este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conceito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! </a:t>
            </a:r>
            <a:endParaRPr lang="en-US" sz="268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1B8CD-170A-AD63-1330-2420DEDD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1016DDD-9360-C6F1-B25E-40F7A97B1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A6547BB8-BDC1-5F30-B93E-11BAFD4616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487C443-E03B-0E54-9DBD-E7DF06AC6F2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96B354D-FCB5-D21C-0A3B-53FA4A2B681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CB5D342A-0B99-FB90-7E64-35C805722D19}"/>
              </a:ext>
            </a:extLst>
          </p:cNvPr>
          <p:cNvSpPr txBox="1">
            <a:spLocks/>
          </p:cNvSpPr>
          <p:nvPr/>
        </p:nvSpPr>
        <p:spPr>
          <a:xfrm>
            <a:off x="762000" y="1139693"/>
            <a:ext cx="16764000" cy="149961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spc="-3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A308F0-6B01-BC8F-9EA2-58CBCD252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615" y="2082931"/>
            <a:ext cx="6663609" cy="71201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ADCABF-07C1-039F-B16A-F188A8C6C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051" y="2082931"/>
            <a:ext cx="8024709" cy="712019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6E39D50-1523-4B21-AF53-8CA862F74F38}"/>
              </a:ext>
            </a:extLst>
          </p:cNvPr>
          <p:cNvSpPr txBox="1"/>
          <p:nvPr/>
        </p:nvSpPr>
        <p:spPr>
          <a:xfrm>
            <a:off x="4129774" y="9203121"/>
            <a:ext cx="2352118" cy="37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program.cs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E356D1-330D-229B-E29F-F54D5FD36F33}"/>
              </a:ext>
            </a:extLst>
          </p:cNvPr>
          <p:cNvSpPr txBox="1"/>
          <p:nvPr/>
        </p:nvSpPr>
        <p:spPr>
          <a:xfrm>
            <a:off x="10304763" y="9168884"/>
            <a:ext cx="347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WeatherForecastController.cs</a:t>
            </a:r>
            <a:endParaRPr lang="pt-BR" dirty="0"/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437E0B87-C4F6-4E4E-A17A-DA3E8739ACCB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era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fazer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uma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api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no .NET antes…. Com Controllers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4765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094E8-4E2A-837C-79D6-BC1A816FE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48ACE7E-D6D3-1A5E-8A52-F83C62C14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544EF8F-8D9A-FA7C-45DF-2510D1DA8D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8C456FE-737F-39B3-3981-A94F518BF60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604484E-9078-C20E-36D6-8B4E67754DD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940584D6-1947-C05F-7CC9-5BE8BB893CBF}"/>
              </a:ext>
            </a:extLst>
          </p:cNvPr>
          <p:cNvSpPr/>
          <p:nvPr/>
        </p:nvSpPr>
        <p:spPr>
          <a:xfrm>
            <a:off x="9580685" y="1755314"/>
            <a:ext cx="843424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Até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java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tinha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algo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melhor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…</a:t>
            </a:r>
            <a:endParaRPr lang="en-US" sz="44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E61BF1E-5A60-CE82-F6ED-B45C4679B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0685" y="2693277"/>
            <a:ext cx="6978527" cy="5838409"/>
          </a:xfrm>
          <a:prstGeom prst="rect">
            <a:avLst/>
          </a:prstGeom>
        </p:spPr>
      </p:pic>
      <p:sp>
        <p:nvSpPr>
          <p:cNvPr id="17" name="Pessoas em Primeiro Lugar">
            <a:extLst>
              <a:ext uri="{FF2B5EF4-FFF2-40B4-BE49-F238E27FC236}">
                <a16:creationId xmlns:a16="http://schemas.microsoft.com/office/drawing/2014/main" id="{8F611D04-8FC9-5CF1-DF8B-5E115010D8B9}"/>
              </a:ext>
            </a:extLst>
          </p:cNvPr>
          <p:cNvSpPr/>
          <p:nvPr/>
        </p:nvSpPr>
        <p:spPr>
          <a:xfrm>
            <a:off x="1298840" y="1751967"/>
            <a:ext cx="843424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era no node.js</a:t>
            </a:r>
            <a:endParaRPr lang="en-US" sz="44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878CAF1-5C82-5A73-68AC-97F2E2E7B829}"/>
              </a:ext>
            </a:extLst>
          </p:cNvPr>
          <p:cNvSpPr txBox="1"/>
          <p:nvPr/>
        </p:nvSpPr>
        <p:spPr>
          <a:xfrm>
            <a:off x="9580685" y="8654615"/>
            <a:ext cx="4747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u="none" strike="noStrike" dirty="0">
                <a:effectLst/>
                <a:latin typeface="Roboto" panose="02000000000000000000" pitchFamily="2" charset="0"/>
              </a:rPr>
              <a:t>Spring </a:t>
            </a:r>
            <a:r>
              <a:rPr lang="pt-BR" b="1" i="0" u="none" strike="noStrike" dirty="0" err="1">
                <a:effectLst/>
                <a:latin typeface="Roboto" panose="02000000000000000000" pitchFamily="2" charset="0"/>
              </a:rPr>
              <a:t>Bot</a:t>
            </a:r>
            <a:r>
              <a:rPr lang="pt-BR" b="1" i="0" u="none" strike="noStrike" dirty="0">
                <a:effectLst/>
                <a:latin typeface="Roboto" panose="02000000000000000000" pitchFamily="2" charset="0"/>
              </a:rPr>
              <a:t> e </a:t>
            </a:r>
            <a:r>
              <a:rPr lang="pt-BR" b="1" i="0" u="none" strike="noStrike" dirty="0" err="1">
                <a:effectLst/>
                <a:latin typeface="Roboto" panose="02000000000000000000" pitchFamily="2" charset="0"/>
              </a:rPr>
              <a:t>Micronaut</a:t>
            </a:r>
            <a:r>
              <a:rPr lang="pt-BR" b="1" i="0" u="none" strike="noStrike" dirty="0">
                <a:effectLst/>
                <a:latin typeface="Roboto" panose="02000000000000000000" pitchFamily="2" charset="0"/>
              </a:rPr>
              <a:t> lançados em 2018</a:t>
            </a:r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4559D9A-523D-94E7-0FE0-80128500D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8840" y="2804012"/>
            <a:ext cx="7865395" cy="5196987"/>
          </a:xfrm>
          <a:prstGeom prst="rect">
            <a:avLst/>
          </a:prstGeom>
        </p:spPr>
      </p:pic>
      <p:pic>
        <p:nvPicPr>
          <p:cNvPr id="1028" name="Picture 4" descr="Desanimado GIFs | Tenor">
            <a:extLst>
              <a:ext uri="{FF2B5EF4-FFF2-40B4-BE49-F238E27FC236}">
                <a16:creationId xmlns:a16="http://schemas.microsoft.com/office/drawing/2014/main" id="{CD892DAB-E28A-8BDB-6C15-9DB1B007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8081" y="1811740"/>
            <a:ext cx="12170541" cy="68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AE4C08A5-17CA-5EB1-1A8A-BE3DF805FB53}"/>
              </a:ext>
            </a:extLst>
          </p:cNvPr>
          <p:cNvSpPr/>
          <p:nvPr/>
        </p:nvSpPr>
        <p:spPr>
          <a:xfrm>
            <a:off x="646235" y="8839281"/>
            <a:ext cx="843424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Minha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cara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quando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tinha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que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fazer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uma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controller…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até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quando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083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F03183-F412-9F17-C999-1E3CDBA2A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B02B46A-2B52-468C-3A9A-D6C6F7294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166F1FE-FAD5-B87A-C565-F946B75335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466CB51-0B12-D309-5D81-55B34B72831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7C94FF4-5C3C-6FEC-1EE0-7D4675954C3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AC622A-CAA0-F3BB-5D19-D7D1CDA814D1}"/>
              </a:ext>
            </a:extLst>
          </p:cNvPr>
          <p:cNvSpPr txBox="1"/>
          <p:nvPr/>
        </p:nvSpPr>
        <p:spPr>
          <a:xfrm>
            <a:off x="762000" y="3788062"/>
            <a:ext cx="157650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O conceito de </a:t>
            </a:r>
            <a:r>
              <a:rPr lang="pt-BR" sz="3600" dirty="0" err="1"/>
              <a:t>Minimal</a:t>
            </a:r>
            <a:r>
              <a:rPr lang="pt-BR" sz="3600" dirty="0"/>
              <a:t> API foi introduzido no .NET 6 (2021) tornando muito mais simples a implementação de um </a:t>
            </a:r>
            <a:r>
              <a:rPr lang="pt-BR" sz="3600" dirty="0" err="1"/>
              <a:t>endpoint</a:t>
            </a:r>
            <a:r>
              <a:rPr lang="pt-BR" sz="3600" dirty="0"/>
              <a:t> dado que anteriormente tínhamos a </a:t>
            </a:r>
            <a:r>
              <a:rPr lang="pt-BR" sz="3600" dirty="0" err="1"/>
              <a:t>Controller</a:t>
            </a:r>
            <a:r>
              <a:rPr lang="pt-BR" sz="3600" dirty="0"/>
              <a:t>, que precisava de uma série de configurações específicas.</a:t>
            </a:r>
          </a:p>
          <a:p>
            <a:endParaRPr lang="pt-B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Além disso, unido ao lançamento deste conceito, o C# 10 mudou também a forma como se inicializa uma aplicação onde agora o </a:t>
            </a:r>
            <a:r>
              <a:rPr lang="pt-BR" sz="3600" dirty="0" err="1"/>
              <a:t>program.cs</a:t>
            </a:r>
            <a:r>
              <a:rPr lang="pt-BR" sz="3600" dirty="0"/>
              <a:t> incorporou o conceito “top </a:t>
            </a:r>
            <a:r>
              <a:rPr lang="pt-BR" sz="3600" dirty="0" err="1"/>
              <a:t>level</a:t>
            </a:r>
            <a:r>
              <a:rPr lang="pt-BR" sz="3600" dirty="0"/>
              <a:t> </a:t>
            </a:r>
            <a:r>
              <a:rPr lang="pt-BR" sz="3600" dirty="0" err="1"/>
              <a:t>statements</a:t>
            </a:r>
            <a:r>
              <a:rPr lang="pt-BR" sz="3600" dirty="0"/>
              <a:t>” (instruções de nível superior) simplificando muito a inicialização da aplicação e deixando muito mais limpo para implementar </a:t>
            </a:r>
            <a:r>
              <a:rPr lang="pt-BR" sz="3600" dirty="0" err="1"/>
              <a:t>minimal</a:t>
            </a:r>
            <a:r>
              <a:rPr lang="pt-BR" sz="3600" dirty="0"/>
              <a:t> </a:t>
            </a:r>
            <a:r>
              <a:rPr lang="pt-BR" sz="3600" dirty="0" err="1"/>
              <a:t>api´s</a:t>
            </a:r>
            <a:r>
              <a:rPr lang="pt-BR" sz="3600" dirty="0"/>
              <a:t>.</a:t>
            </a:r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858EAECE-431D-877A-F1A1-9D52F979CFE2}"/>
              </a:ext>
            </a:extLst>
          </p:cNvPr>
          <p:cNvSpPr/>
          <p:nvPr/>
        </p:nvSpPr>
        <p:spPr>
          <a:xfrm>
            <a:off x="868017" y="1974623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Finalmente</a:t>
            </a:r>
            <a:endParaRPr lang="en-US" sz="8696" dirty="0"/>
          </a:p>
        </p:txBody>
      </p:sp>
    </p:spTree>
    <p:extLst>
      <p:ext uri="{BB962C8B-B14F-4D97-AF65-F5344CB8AC3E}">
        <p14:creationId xmlns:p14="http://schemas.microsoft.com/office/powerpoint/2010/main" val="2961996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DFB43-0F99-9D68-0164-10FD99C6D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275A080-7C2F-3531-717F-60D39BA6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01F8C54-FDBF-A45C-AA0D-4DC34F0E1D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0D376823-2626-2228-88D4-C3A2C81AE8A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77B5223-CC10-1C45-10A1-805AF6CAC9D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771C02-5E5A-14CF-A9A0-3310303CC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102" y="3463639"/>
            <a:ext cx="9599655" cy="293322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2F51B7-4215-2AE1-32F8-D33798384603}"/>
              </a:ext>
            </a:extLst>
          </p:cNvPr>
          <p:cNvSpPr txBox="1"/>
          <p:nvPr/>
        </p:nvSpPr>
        <p:spPr>
          <a:xfrm>
            <a:off x="5108714" y="6471720"/>
            <a:ext cx="731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haroni" panose="020B0604020202020204" pitchFamily="2" charset="-79"/>
                <a:cs typeface="Aharoni" panose="020B0604020202020204" pitchFamily="2" charset="-79"/>
              </a:rPr>
              <a:t>dotnet new web --name </a:t>
            </a:r>
            <a:r>
              <a:rPr lang="en-US" sz="2400" dirty="0" err="1">
                <a:latin typeface="Aharoni" panose="020B0604020202020204" pitchFamily="2" charset="-79"/>
                <a:cs typeface="Aharoni" panose="020B0604020202020204" pitchFamily="2" charset="-79"/>
              </a:rPr>
              <a:t>TestApi</a:t>
            </a:r>
            <a:endParaRPr lang="pt-BR" sz="24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97B33D-D2D3-ECEA-4B57-1D70BB2A472A}"/>
              </a:ext>
            </a:extLst>
          </p:cNvPr>
          <p:cNvSpPr txBox="1"/>
          <p:nvPr/>
        </p:nvSpPr>
        <p:spPr>
          <a:xfrm>
            <a:off x="1417983" y="7879002"/>
            <a:ext cx="155978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"Em .NET 9/10, </a:t>
            </a:r>
            <a:r>
              <a:rPr lang="pt-BR" sz="2800" dirty="0" err="1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controllers</a:t>
            </a: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 são 'legado' para cenários complexos; </a:t>
            </a:r>
            <a:r>
              <a:rPr lang="pt-BR" sz="2800" dirty="0" err="1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Minimal</a:t>
            </a: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 é o futuro para APIs rápidas." (Baseado em </a:t>
            </a:r>
            <a:r>
              <a:rPr lang="pt-BR" sz="2800" dirty="0" err="1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docs</a:t>
            </a: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 Microsoft). </a:t>
            </a:r>
          </a:p>
          <a:p>
            <a:pPr algn="ctr">
              <a:buNone/>
            </a:pPr>
            <a:r>
              <a:rPr lang="pt-BR" sz="2800" dirty="0">
                <a:hlinkClick r:id="rId7"/>
              </a:rPr>
              <a:t>Visão geral das APIs | Microsoft </a:t>
            </a:r>
            <a:r>
              <a:rPr lang="pt-BR" sz="2800" dirty="0" err="1">
                <a:hlinkClick r:id="rId7"/>
              </a:rPr>
              <a:t>Learn</a:t>
            </a:r>
            <a:endParaRPr lang="pt-BR" sz="2800" dirty="0">
              <a:solidFill>
                <a:schemeClr val="accent5"/>
              </a:solidFill>
              <a:effectLst/>
              <a:latin typeface="Berlin Sans FB Demi" panose="020E0802020502020306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7" name="Pessoas em Primeiro Lugar">
            <a:extLst>
              <a:ext uri="{FF2B5EF4-FFF2-40B4-BE49-F238E27FC236}">
                <a16:creationId xmlns:a16="http://schemas.microsoft.com/office/drawing/2014/main" id="{F6B4E411-DCB5-16F7-7B4C-F6615AE34DA7}"/>
              </a:ext>
            </a:extLst>
          </p:cNvPr>
          <p:cNvSpPr/>
          <p:nvPr/>
        </p:nvSpPr>
        <p:spPr>
          <a:xfrm>
            <a:off x="911978" y="2078158"/>
            <a:ext cx="155978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Implementação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básica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um endpoint com minimal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api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61394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</TotalTime>
  <Words>2032</Words>
  <Application>Microsoft Office PowerPoint</Application>
  <PresentationFormat>Personalizar</PresentationFormat>
  <Paragraphs>254</Paragraphs>
  <Slides>34</Slides>
  <Notes>33</Notes>
  <HiddenSlides>1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9" baseType="lpstr">
      <vt:lpstr>Maven Pro Medium</vt:lpstr>
      <vt:lpstr>Maven Pro Regular</vt:lpstr>
      <vt:lpstr>Maven Pro Black</vt:lpstr>
      <vt:lpstr>Calibri</vt:lpstr>
      <vt:lpstr>Roboto</vt:lpstr>
      <vt:lpstr>Arial</vt:lpstr>
      <vt:lpstr>Cascadia Mono</vt:lpstr>
      <vt:lpstr>Inter</vt:lpstr>
      <vt:lpstr>Aptos Display</vt:lpstr>
      <vt:lpstr>Aptos</vt:lpstr>
      <vt:lpstr>Aharoni</vt:lpstr>
      <vt:lpstr>Berlin Sans FB Demi</vt:lpstr>
      <vt:lpstr>SFMono-Regular</vt:lpstr>
      <vt:lpstr>Inter Italic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marcio@nizzola.com.br</cp:lastModifiedBy>
  <cp:revision>22</cp:revision>
  <dcterms:created xsi:type="dcterms:W3CDTF">2025-05-13T22:34:59Z</dcterms:created>
  <dcterms:modified xsi:type="dcterms:W3CDTF">2025-10-25T10:38:17Z</dcterms:modified>
  <cp:category/>
</cp:coreProperties>
</file>